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sldIdLst>
    <p:sldId id="275" r:id="rId2"/>
    <p:sldId id="313" r:id="rId3"/>
    <p:sldId id="258" r:id="rId4"/>
    <p:sldId id="257" r:id="rId5"/>
    <p:sldId id="259" r:id="rId6"/>
    <p:sldId id="260" r:id="rId7"/>
    <p:sldId id="272" r:id="rId8"/>
    <p:sldId id="277" r:id="rId9"/>
    <p:sldId id="297" r:id="rId10"/>
    <p:sldId id="293" r:id="rId11"/>
    <p:sldId id="261" r:id="rId12"/>
    <p:sldId id="280" r:id="rId13"/>
    <p:sldId id="281" r:id="rId14"/>
    <p:sldId id="294" r:id="rId15"/>
    <p:sldId id="305" r:id="rId16"/>
    <p:sldId id="279" r:id="rId17"/>
    <p:sldId id="266" r:id="rId18"/>
    <p:sldId id="278" r:id="rId19"/>
    <p:sldId id="282" r:id="rId20"/>
    <p:sldId id="296" r:id="rId21"/>
    <p:sldId id="295" r:id="rId22"/>
    <p:sldId id="262" r:id="rId23"/>
    <p:sldId id="283" r:id="rId24"/>
    <p:sldId id="285" r:id="rId25"/>
    <p:sldId id="284" r:id="rId26"/>
    <p:sldId id="286" r:id="rId27"/>
    <p:sldId id="267" r:id="rId28"/>
    <p:sldId id="288" r:id="rId29"/>
    <p:sldId id="289" r:id="rId30"/>
    <p:sldId id="287" r:id="rId31"/>
    <p:sldId id="307" r:id="rId32"/>
    <p:sldId id="308" r:id="rId33"/>
    <p:sldId id="290" r:id="rId34"/>
    <p:sldId id="292" r:id="rId35"/>
    <p:sldId id="263" r:id="rId36"/>
    <p:sldId id="291" r:id="rId37"/>
    <p:sldId id="298" r:id="rId38"/>
    <p:sldId id="299" r:id="rId39"/>
    <p:sldId id="300" r:id="rId40"/>
    <p:sldId id="310" r:id="rId41"/>
    <p:sldId id="301" r:id="rId42"/>
    <p:sldId id="311" r:id="rId43"/>
    <p:sldId id="270" r:id="rId44"/>
    <p:sldId id="309" r:id="rId45"/>
    <p:sldId id="312" r:id="rId46"/>
    <p:sldId id="314"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57" autoAdjust="0"/>
    <p:restoredTop sz="77207" autoAdjust="0"/>
  </p:normalViewPr>
  <p:slideViewPr>
    <p:cSldViewPr snapToGrid="0">
      <p:cViewPr varScale="1">
        <p:scale>
          <a:sx n="101" d="100"/>
          <a:sy n="101" d="100"/>
        </p:scale>
        <p:origin x="1110" y="10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E00442-A4B2-4D14-8B43-98C2873D510F}" type="datetimeFigureOut">
              <a:rPr lang="en-AU" smtClean="0"/>
              <a:t>10/08/2017</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046987-5FBA-4525-8680-E711FCC4458A}" type="slidenum">
              <a:rPr lang="en-AU" smtClean="0"/>
              <a:t>‹#›</a:t>
            </a:fld>
            <a:endParaRPr lang="en-AU"/>
          </a:p>
        </p:txBody>
      </p:sp>
    </p:spTree>
    <p:extLst>
      <p:ext uri="{BB962C8B-B14F-4D97-AF65-F5344CB8AC3E}">
        <p14:creationId xmlns:p14="http://schemas.microsoft.com/office/powerpoint/2010/main" val="2106200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My name is Daniel Chambers and I’m a Senior Consultant at</a:t>
            </a:r>
            <a:r>
              <a:rPr lang="en-AU" baseline="0" dirty="0"/>
              <a:t> Readify. My roots are as a .NET developer, having worked on projects in both C#, F# and JavaScript, but my current day job has me writing Haskell and </a:t>
            </a:r>
            <a:r>
              <a:rPr lang="en-AU" baseline="0" dirty="0" err="1"/>
              <a:t>Purescript</a:t>
            </a:r>
            <a:r>
              <a:rPr lang="en-AU" baseline="0" dirty="0"/>
              <a:t>. </a:t>
            </a:r>
          </a:p>
          <a:p>
            <a:endParaRPr lang="en-AU" baseline="0" dirty="0"/>
          </a:p>
          <a:p>
            <a:r>
              <a:rPr lang="en-AU" baseline="0" dirty="0"/>
              <a:t>Working in these pure FP languages on a day to day basis has forced me to confront functional programming patterns head on. This has allowed me to look back at C#, F# and </a:t>
            </a:r>
            <a:r>
              <a:rPr lang="en-AU" baseline="0" dirty="0" err="1"/>
              <a:t>Javascript</a:t>
            </a:r>
            <a:r>
              <a:rPr lang="en-AU" baseline="0" dirty="0"/>
              <a:t> and see places where these patterns occur even in the imperative OO languages. It has also allowed me to see why they’re valuable to have my in day to day toolkit. In this talk I hope to communicate to you what I’ve learned, and allow you to identify FP patterns in the wild, and see how they can make your code more expressive by reducing boilerplate.</a:t>
            </a:r>
          </a:p>
        </p:txBody>
      </p:sp>
      <p:sp>
        <p:nvSpPr>
          <p:cNvPr id="4" name="Slide Number Placeholder 3"/>
          <p:cNvSpPr>
            <a:spLocks noGrp="1"/>
          </p:cNvSpPr>
          <p:nvPr>
            <p:ph type="sldNum" sz="quarter" idx="10"/>
          </p:nvPr>
        </p:nvSpPr>
        <p:spPr/>
        <p:txBody>
          <a:bodyPr/>
          <a:lstStyle/>
          <a:p>
            <a:fld id="{736382BB-83C1-4F1A-9379-A0426EB02514}" type="slidenum">
              <a:rPr lang="en-AU" smtClean="0"/>
              <a:t>3</a:t>
            </a:fld>
            <a:endParaRPr lang="en-AU"/>
          </a:p>
        </p:txBody>
      </p:sp>
    </p:spTree>
    <p:extLst>
      <p:ext uri="{BB962C8B-B14F-4D97-AF65-F5344CB8AC3E}">
        <p14:creationId xmlns:p14="http://schemas.microsoft.com/office/powerpoint/2010/main" val="38063239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List is also a functor</a:t>
            </a:r>
            <a:r>
              <a:rPr lang="en-AU" baseline="0" dirty="0"/>
              <a:t> and therefore a map function for lists exists. We can see the implementation deconstructs the list (that’s the x colon </a:t>
            </a:r>
            <a:r>
              <a:rPr lang="en-AU" baseline="0" dirty="0" err="1"/>
              <a:t>xs</a:t>
            </a:r>
            <a:r>
              <a:rPr lang="en-AU" baseline="0" dirty="0"/>
              <a:t> part), runs </a:t>
            </a:r>
            <a:r>
              <a:rPr lang="en-AU" baseline="0" dirty="0" err="1"/>
              <a:t>fn</a:t>
            </a:r>
            <a:r>
              <a:rPr lang="en-AU" baseline="0" dirty="0"/>
              <a:t> over each x, and recursively does that to the entire list. Again, we can see that map is simply transforming each list element individually, but is not changing the list structure in any way. The list stays the same length.</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12</a:t>
            </a:fld>
            <a:endParaRPr lang="en-AU"/>
          </a:p>
        </p:txBody>
      </p:sp>
    </p:spTree>
    <p:extLst>
      <p:ext uri="{BB962C8B-B14F-4D97-AF65-F5344CB8AC3E}">
        <p14:creationId xmlns:p14="http://schemas.microsoft.com/office/powerpoint/2010/main" val="2218332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Either is also a functor, with one crucial difference to Maybe and List. You’ll remember that Either has two type</a:t>
            </a:r>
            <a:r>
              <a:rPr lang="en-AU" baseline="0" dirty="0"/>
              <a:t> parameters: Either e a. This means it has a kind of type to type to type. However, f in map only takes one type parameter (as you can see, because it’s either taking a or b). This means the kind of f is type to type; so you can’t substitute Either for f. However, if you fix the first type parameter in Either, for example “Either e”, then the resultant kinds match and it fits.</a:t>
            </a:r>
          </a:p>
          <a:p>
            <a:endParaRPr lang="en-AU" baseline="0" dirty="0"/>
          </a:p>
          <a:p>
            <a:r>
              <a:rPr lang="en-AU" baseline="0" dirty="0"/>
              <a:t>That’s abstract again, so let’s look at the implementation. We can see in the map implementation for Either, the first type parameter is fixed and is the same in both the input and output Either. When we map over the Left, we do nothing, but when we map over Right, we run </a:t>
            </a:r>
            <a:r>
              <a:rPr lang="en-AU" baseline="0" dirty="0" err="1"/>
              <a:t>fn</a:t>
            </a:r>
            <a:r>
              <a:rPr lang="en-AU" baseline="0" dirty="0"/>
              <a:t> over x and rewrap it back up. We can see that this map is still structure preserving.</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13</a:t>
            </a:fld>
            <a:endParaRPr lang="en-AU"/>
          </a:p>
        </p:txBody>
      </p:sp>
    </p:spTree>
    <p:extLst>
      <p:ext uri="{BB962C8B-B14F-4D97-AF65-F5344CB8AC3E}">
        <p14:creationId xmlns:p14="http://schemas.microsoft.com/office/powerpoint/2010/main" val="25510081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Now let’s take our original </a:t>
            </a:r>
            <a:r>
              <a:rPr lang="en-AU" dirty="0" err="1"/>
              <a:t>boilerplatey</a:t>
            </a:r>
            <a:r>
              <a:rPr lang="en-AU" baseline="0" dirty="0"/>
              <a:t> code and use functors instead. Maybe </a:t>
            </a:r>
            <a:r>
              <a:rPr lang="en-AU" baseline="0" dirty="0" err="1"/>
              <a:t>Int</a:t>
            </a:r>
            <a:r>
              <a:rPr lang="en-AU" baseline="0" dirty="0"/>
              <a:t> to String? It’s just map. All we’re doing is calling map, passing our transformation function to it, in this case </a:t>
            </a:r>
            <a:r>
              <a:rPr lang="en-AU" baseline="0" dirty="0" err="1"/>
              <a:t>toString</a:t>
            </a:r>
            <a:r>
              <a:rPr lang="en-AU" baseline="0" dirty="0"/>
              <a:t>, and then we pass the Maybe we want to transform, ‘m’, and we return the result. </a:t>
            </a:r>
          </a:p>
          <a:p>
            <a:endParaRPr lang="en-AU" baseline="0" dirty="0"/>
          </a:p>
          <a:p>
            <a:r>
              <a:rPr lang="en-AU" baseline="0" dirty="0"/>
              <a:t>Either </a:t>
            </a:r>
            <a:r>
              <a:rPr lang="en-AU" baseline="0" dirty="0" err="1"/>
              <a:t>Int</a:t>
            </a:r>
            <a:r>
              <a:rPr lang="en-AU" baseline="0" dirty="0"/>
              <a:t> to String? That’s just a Map. List </a:t>
            </a:r>
            <a:r>
              <a:rPr lang="en-AU" baseline="0" dirty="0" err="1"/>
              <a:t>Int</a:t>
            </a:r>
            <a:r>
              <a:rPr lang="en-AU" baseline="0" dirty="0"/>
              <a:t> to String? Map again. In fact, we’d not even have these functions, instead just preferring to inline our use of map into the </a:t>
            </a:r>
            <a:r>
              <a:rPr lang="en-AU" baseline="0" dirty="0" err="1"/>
              <a:t>callsites</a:t>
            </a:r>
            <a:r>
              <a:rPr lang="en-AU" baseline="0" dirty="0"/>
              <a:t>. So now we’ve gotten rid of all that boilerplate, and that’s pretty nice.</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14</a:t>
            </a:fld>
            <a:endParaRPr lang="en-AU"/>
          </a:p>
        </p:txBody>
      </p:sp>
    </p:spTree>
    <p:extLst>
      <p:ext uri="{BB962C8B-B14F-4D97-AF65-F5344CB8AC3E}">
        <p14:creationId xmlns:p14="http://schemas.microsoft.com/office/powerpoint/2010/main" val="4159838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Let’s have a look at another example,</a:t>
            </a:r>
            <a:r>
              <a:rPr lang="en-AU" baseline="0" dirty="0"/>
              <a:t> this time with some pretty standard F# code.</a:t>
            </a:r>
          </a:p>
          <a:p>
            <a:endParaRPr lang="en-AU" baseline="0" dirty="0"/>
          </a:p>
          <a:p>
            <a:r>
              <a:rPr lang="en-AU" baseline="0" dirty="0"/>
              <a:t>In this example, we’ve got a </a:t>
            </a:r>
            <a:r>
              <a:rPr lang="en-AU" baseline="0" dirty="0" err="1"/>
              <a:t>getUserAvatarUrl</a:t>
            </a:r>
            <a:r>
              <a:rPr lang="en-AU" baseline="0" dirty="0"/>
              <a:t> function which takes a </a:t>
            </a:r>
            <a:r>
              <a:rPr lang="en-AU" baseline="0" dirty="0" err="1"/>
              <a:t>userId</a:t>
            </a:r>
            <a:r>
              <a:rPr lang="en-AU" baseline="0" dirty="0"/>
              <a:t> and asynchronously returns a URL to its avatar. The implementation is fairly simple: it calls </a:t>
            </a:r>
            <a:r>
              <a:rPr lang="en-AU" baseline="0" dirty="0" err="1"/>
              <a:t>getUserAsync</a:t>
            </a:r>
            <a:r>
              <a:rPr lang="en-AU" baseline="0" dirty="0"/>
              <a:t> passing in the id, and it uses let bang to get the user out of the </a:t>
            </a:r>
            <a:r>
              <a:rPr lang="en-AU" baseline="0" dirty="0" err="1"/>
              <a:t>async</a:t>
            </a:r>
            <a:r>
              <a:rPr lang="en-AU" baseline="0" dirty="0"/>
              <a:t>. Then, it uses </a:t>
            </a:r>
            <a:r>
              <a:rPr lang="en-AU" baseline="0" dirty="0" err="1"/>
              <a:t>makeCdnUrl</a:t>
            </a:r>
            <a:r>
              <a:rPr lang="en-AU" baseline="0" dirty="0"/>
              <a:t> to create a URL to the avatar and returns it, wrapped up in the </a:t>
            </a:r>
            <a:r>
              <a:rPr lang="en-AU" baseline="0" dirty="0" err="1"/>
              <a:t>async</a:t>
            </a:r>
            <a:r>
              <a:rPr lang="en-AU" baseline="0" dirty="0"/>
              <a:t>. </a:t>
            </a:r>
          </a:p>
          <a:p>
            <a:endParaRPr lang="en-AU" baseline="0" dirty="0"/>
          </a:p>
          <a:p>
            <a:r>
              <a:rPr lang="en-AU" baseline="0" dirty="0"/>
              <a:t>Fairly simple, but fairly verbose. We can simplify this by relying on the fact that </a:t>
            </a:r>
            <a:r>
              <a:rPr lang="en-AU" baseline="0" dirty="0" err="1"/>
              <a:t>Async</a:t>
            </a:r>
            <a:r>
              <a:rPr lang="en-AU" baseline="0" dirty="0"/>
              <a:t> is also a functor. So in the </a:t>
            </a:r>
            <a:r>
              <a:rPr lang="en-AU" baseline="0" dirty="0" err="1"/>
              <a:t>functorized</a:t>
            </a:r>
            <a:r>
              <a:rPr lang="en-AU" baseline="0" dirty="0"/>
              <a:t> version, we can simply use map over the </a:t>
            </a:r>
            <a:r>
              <a:rPr lang="en-AU" baseline="0" dirty="0" err="1"/>
              <a:t>async</a:t>
            </a:r>
            <a:r>
              <a:rPr lang="en-AU" baseline="0" dirty="0"/>
              <a:t> returned by </a:t>
            </a:r>
            <a:r>
              <a:rPr lang="en-AU" baseline="0" dirty="0" err="1"/>
              <a:t>getUserAsync</a:t>
            </a:r>
            <a:r>
              <a:rPr lang="en-AU" baseline="0" dirty="0"/>
              <a:t>, passing in a lambda that takes the user and makes the URL. Simple, and it managed to eliminate a few lines of boilerplate.</a:t>
            </a:r>
          </a:p>
          <a:p>
            <a:endParaRPr lang="en-AU" baseline="0" dirty="0"/>
          </a:p>
          <a:p>
            <a:r>
              <a:rPr lang="en-AU" baseline="0" dirty="0"/>
              <a:t>This is a pretty standard pattern you can identify: if you’re doing a let bang then a return, you can usually replace that with a map instead.</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15</a:t>
            </a:fld>
            <a:endParaRPr lang="en-AU"/>
          </a:p>
        </p:txBody>
      </p:sp>
    </p:spTree>
    <p:extLst>
      <p:ext uri="{BB962C8B-B14F-4D97-AF65-F5344CB8AC3E}">
        <p14:creationId xmlns:p14="http://schemas.microsoft.com/office/powerpoint/2010/main" val="613434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We’ve seen the type signature for the map</a:t>
            </a:r>
            <a:r>
              <a:rPr lang="en-AU" baseline="0" dirty="0"/>
              <a:t> function, but the type signature doesn’t capture all the rules about how map works. There are two laws your type’s map function has to abide by if it wants to be a proper Functor. These rules are kind of common sense, just formalised, and ensure that Functors work in a way you intuitively expect.</a:t>
            </a:r>
          </a:p>
          <a:p>
            <a:endParaRPr lang="en-AU" baseline="0" dirty="0"/>
          </a:p>
          <a:p>
            <a:r>
              <a:rPr lang="en-AU" baseline="0" dirty="0"/>
              <a:t>The first is the identity law, which is very simple. It says that if we map over a functor with the id function (which is just a function that returns whatever it takes unchanged), then the resultant value should be the same as the input value: no changes. You can see this in the example, where we map over a list with 1 2 and 3 in it, with a lambda that does nothing, and we get back the same list. This is a law that highlights structure preservation.</a:t>
            </a:r>
          </a:p>
          <a:p>
            <a:endParaRPr lang="en-AU" baseline="0" dirty="0"/>
          </a:p>
          <a:p>
            <a:r>
              <a:rPr lang="en-AU" baseline="0" dirty="0"/>
              <a:t>The second law concerns function composition. It says that if you compose two functions f and g, then map using the two composed together, you should get the same result as if you mapped twice, once with f and then again with g. In the example, we compose </a:t>
            </a:r>
            <a:r>
              <a:rPr lang="en-AU" baseline="0" dirty="0" err="1"/>
              <a:t>addOne</a:t>
            </a:r>
            <a:r>
              <a:rPr lang="en-AU" baseline="0" dirty="0"/>
              <a:t> and </a:t>
            </a:r>
            <a:r>
              <a:rPr lang="en-AU" baseline="0" dirty="0" err="1"/>
              <a:t>toString</a:t>
            </a:r>
            <a:r>
              <a:rPr lang="en-AU" baseline="0" dirty="0"/>
              <a:t> and map over the list to produce a list of strings, where each number had one added to it. If we do it again, where we map twice instead of once, we get the same result.</a:t>
            </a:r>
          </a:p>
        </p:txBody>
      </p:sp>
      <p:sp>
        <p:nvSpPr>
          <p:cNvPr id="4" name="Slide Number Placeholder 3"/>
          <p:cNvSpPr>
            <a:spLocks noGrp="1"/>
          </p:cNvSpPr>
          <p:nvPr>
            <p:ph type="sldNum" sz="quarter" idx="10"/>
          </p:nvPr>
        </p:nvSpPr>
        <p:spPr/>
        <p:txBody>
          <a:bodyPr/>
          <a:lstStyle/>
          <a:p>
            <a:fld id="{C2046987-5FBA-4525-8680-E711FCC4458A}" type="slidenum">
              <a:rPr lang="en-AU" smtClean="0"/>
              <a:t>16</a:t>
            </a:fld>
            <a:endParaRPr lang="en-AU"/>
          </a:p>
        </p:txBody>
      </p:sp>
    </p:spTree>
    <p:extLst>
      <p:ext uri="{BB962C8B-B14F-4D97-AF65-F5344CB8AC3E}">
        <p14:creationId xmlns:p14="http://schemas.microsoft.com/office/powerpoint/2010/main" val="2315040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Functors crop up everywhere. If you have a look at C#, </a:t>
            </a:r>
            <a:r>
              <a:rPr lang="en-AU" dirty="0" err="1"/>
              <a:t>IEnumerable</a:t>
            </a:r>
            <a:r>
              <a:rPr lang="en-AU" dirty="0"/>
              <a:t> Select is basically</a:t>
            </a:r>
            <a:r>
              <a:rPr lang="en-AU" baseline="0" dirty="0"/>
              <a:t> map with a different name. This means </a:t>
            </a:r>
            <a:r>
              <a:rPr lang="en-AU" baseline="0" dirty="0" err="1"/>
              <a:t>IEnumerables</a:t>
            </a:r>
            <a:r>
              <a:rPr lang="en-AU" baseline="0" dirty="0"/>
              <a:t> are functors. Same for Observables. Tasks and nullable types are also functors, if you cared to write the map functions for them. </a:t>
            </a:r>
          </a:p>
          <a:p>
            <a:r>
              <a:rPr lang="en-AU" baseline="0" dirty="0"/>
              <a:t>In F#, Option, Choice, List and </a:t>
            </a:r>
            <a:r>
              <a:rPr lang="en-AU" baseline="0" dirty="0" err="1"/>
              <a:t>Async</a:t>
            </a:r>
            <a:r>
              <a:rPr lang="en-AU" baseline="0" dirty="0"/>
              <a:t> are all functors. The standard F# libraries often have map functions, otherwise you can get them from the </a:t>
            </a:r>
            <a:r>
              <a:rPr lang="en-AU" baseline="0" dirty="0" err="1"/>
              <a:t>FSharpx</a:t>
            </a:r>
            <a:r>
              <a:rPr lang="en-AU" baseline="0" dirty="0"/>
              <a:t> project.</a:t>
            </a:r>
          </a:p>
          <a:p>
            <a:r>
              <a:rPr lang="en-AU" baseline="0" dirty="0"/>
              <a:t>In </a:t>
            </a:r>
            <a:r>
              <a:rPr lang="en-AU" baseline="0" dirty="0" err="1"/>
              <a:t>Javascript</a:t>
            </a:r>
            <a:r>
              <a:rPr lang="en-AU" baseline="0" dirty="0"/>
              <a:t>, arrays are functors and you can get a nice functional-style map function from the </a:t>
            </a:r>
            <a:r>
              <a:rPr lang="en-AU" baseline="0" dirty="0" err="1"/>
              <a:t>Lodash</a:t>
            </a:r>
            <a:r>
              <a:rPr lang="en-AU" baseline="0" dirty="0"/>
              <a:t> FP library.</a:t>
            </a:r>
          </a:p>
          <a:p>
            <a:endParaRPr lang="en-AU" baseline="0" dirty="0"/>
          </a:p>
          <a:p>
            <a:r>
              <a:rPr lang="en-AU" baseline="0" dirty="0"/>
              <a:t>You’ve already probably used at least one of these map functions before, so I’m sure map is feeling familiar. The takeaway here is that more things than list are functors and you can have the same map function for them too.</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17</a:t>
            </a:fld>
            <a:endParaRPr lang="en-AU"/>
          </a:p>
        </p:txBody>
      </p:sp>
    </p:spTree>
    <p:extLst>
      <p:ext uri="{BB962C8B-B14F-4D97-AF65-F5344CB8AC3E}">
        <p14:creationId xmlns:p14="http://schemas.microsoft.com/office/powerpoint/2010/main" val="870181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 mentioned before that higher </a:t>
            </a:r>
            <a:r>
              <a:rPr lang="en-AU" dirty="0" err="1"/>
              <a:t>kinded</a:t>
            </a:r>
            <a:r>
              <a:rPr lang="en-AU" dirty="0"/>
              <a:t> types can make these patterns even more useful in languages that support them.</a:t>
            </a:r>
            <a:r>
              <a:rPr lang="en-AU" baseline="0" dirty="0"/>
              <a:t> Here’s an example of a place in .NET where you wouldn’t get code reuse because of the lack of HK types.</a:t>
            </a:r>
          </a:p>
          <a:p>
            <a:endParaRPr lang="en-AU" baseline="0" dirty="0"/>
          </a:p>
          <a:p>
            <a:r>
              <a:rPr lang="en-AU" baseline="0" dirty="0"/>
              <a:t>We’ve got a method here that takes an </a:t>
            </a:r>
            <a:r>
              <a:rPr lang="en-AU" baseline="0" dirty="0" err="1"/>
              <a:t>IEnumerable</a:t>
            </a:r>
            <a:r>
              <a:rPr lang="en-AU" baseline="0" dirty="0"/>
              <a:t> of </a:t>
            </a:r>
            <a:r>
              <a:rPr lang="en-AU" baseline="0" dirty="0" err="1"/>
              <a:t>ints</a:t>
            </a:r>
            <a:r>
              <a:rPr lang="en-AU" baseline="0" dirty="0"/>
              <a:t> and adds one to each item then converts it to an English word and returns the resultant </a:t>
            </a:r>
            <a:r>
              <a:rPr lang="en-AU" baseline="0" dirty="0" err="1"/>
              <a:t>IEnumerable</a:t>
            </a:r>
            <a:r>
              <a:rPr lang="en-AU" baseline="0" dirty="0"/>
              <a:t>. If we also wanted the same thing for </a:t>
            </a:r>
            <a:r>
              <a:rPr lang="en-AU" baseline="0" dirty="0" err="1"/>
              <a:t>IObservables</a:t>
            </a:r>
            <a:r>
              <a:rPr lang="en-AU" baseline="0" dirty="0"/>
              <a:t>, we’d have to reimplement the method.</a:t>
            </a:r>
          </a:p>
          <a:p>
            <a:endParaRPr lang="en-AU" baseline="0" dirty="0"/>
          </a:p>
          <a:p>
            <a:r>
              <a:rPr lang="en-AU" baseline="0" dirty="0"/>
              <a:t>In Haskell, because of higher-</a:t>
            </a:r>
            <a:r>
              <a:rPr lang="en-AU" baseline="0" dirty="0" err="1"/>
              <a:t>kinded</a:t>
            </a:r>
            <a:r>
              <a:rPr lang="en-AU" baseline="0" dirty="0"/>
              <a:t> types, we can write this function once, and it will work for all functors. So it can be used for lists, maybes, eithers and any other functor! That’s pretty nice!</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18</a:t>
            </a:fld>
            <a:endParaRPr lang="en-AU"/>
          </a:p>
        </p:txBody>
      </p:sp>
    </p:spTree>
    <p:extLst>
      <p:ext uri="{BB962C8B-B14F-4D97-AF65-F5344CB8AC3E}">
        <p14:creationId xmlns:p14="http://schemas.microsoft.com/office/powerpoint/2010/main" val="4226020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Another annoyance of not having higher </a:t>
            </a:r>
            <a:r>
              <a:rPr lang="en-AU" dirty="0" err="1"/>
              <a:t>kinded</a:t>
            </a:r>
            <a:r>
              <a:rPr lang="en-AU" dirty="0"/>
              <a:t> types is that you effectively have a different map function to call for each type that is a functor. So</a:t>
            </a:r>
            <a:r>
              <a:rPr lang="en-AU" baseline="0" dirty="0"/>
              <a:t> the .NET List type doesn’t have it’s own Select, you have to use Select for </a:t>
            </a:r>
            <a:r>
              <a:rPr lang="en-AU" baseline="0" dirty="0" err="1"/>
              <a:t>IEnumerables</a:t>
            </a:r>
            <a:r>
              <a:rPr lang="en-AU" baseline="0" dirty="0"/>
              <a:t>, which returns an </a:t>
            </a:r>
            <a:r>
              <a:rPr lang="en-AU" baseline="0" dirty="0" err="1"/>
              <a:t>IEnumerable</a:t>
            </a:r>
            <a:r>
              <a:rPr lang="en-AU" baseline="0" dirty="0"/>
              <a:t>, so if you wanted a List, you’re out of luck. Thankfully this is usually a minor annoyance; in this case, you’d need to call </a:t>
            </a:r>
            <a:r>
              <a:rPr lang="en-AU" baseline="0" dirty="0" err="1"/>
              <a:t>ToList</a:t>
            </a:r>
            <a:r>
              <a:rPr lang="en-AU" baseline="0" dirty="0"/>
              <a:t> to convert the </a:t>
            </a:r>
            <a:r>
              <a:rPr lang="en-AU" baseline="0" dirty="0" err="1"/>
              <a:t>IEnumerable</a:t>
            </a:r>
            <a:r>
              <a:rPr lang="en-AU" baseline="0" dirty="0"/>
              <a:t> back to a List.</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19</a:t>
            </a:fld>
            <a:endParaRPr lang="en-AU"/>
          </a:p>
        </p:txBody>
      </p:sp>
    </p:spTree>
    <p:extLst>
      <p:ext uri="{BB962C8B-B14F-4D97-AF65-F5344CB8AC3E}">
        <p14:creationId xmlns:p14="http://schemas.microsoft.com/office/powerpoint/2010/main" val="1727464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next pattern we’ll look at is called Applicative. </a:t>
            </a:r>
            <a:r>
              <a:rPr lang="en-AU" dirty="0" err="1"/>
              <a:t>Applicatives</a:t>
            </a:r>
            <a:r>
              <a:rPr lang="en-AU" baseline="0" dirty="0"/>
              <a:t> are similar to functors, however instead of transforming values in a structure while leaving the structure alone </a:t>
            </a:r>
            <a:r>
              <a:rPr lang="en-AU" baseline="0" dirty="0" err="1"/>
              <a:t>Applicatives</a:t>
            </a:r>
            <a:r>
              <a:rPr lang="en-AU" baseline="0" dirty="0"/>
              <a:t> transform both the value and the structure. Before we jump into them, let’s look at a motivating example of where </a:t>
            </a:r>
            <a:r>
              <a:rPr lang="en-AU" baseline="0" dirty="0" err="1"/>
              <a:t>applicatives</a:t>
            </a:r>
            <a:r>
              <a:rPr lang="en-AU" baseline="0" dirty="0"/>
              <a:t> could help simplify our code.</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20</a:t>
            </a:fld>
            <a:endParaRPr lang="en-AU"/>
          </a:p>
        </p:txBody>
      </p:sp>
    </p:spTree>
    <p:extLst>
      <p:ext uri="{BB962C8B-B14F-4D97-AF65-F5344CB8AC3E}">
        <p14:creationId xmlns:p14="http://schemas.microsoft.com/office/powerpoint/2010/main" val="27883309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aseline="0" dirty="0"/>
              <a:t>Imagine we have a record type to represent a person. We capture their first name, their surname and optionally their age. We also have a couple of validation functions; we have one called required that takes a Maybe and returns an Either that represents a validation result, either a list of validation errors, or the contents of the Maybe. We have another one called integer that takes a Maybe String and returns a validation result with either an error if the string cannot be parsed into an integer or the Maybe Int.</a:t>
            </a:r>
          </a:p>
          <a:p>
            <a:endParaRPr lang="en-AU" dirty="0"/>
          </a:p>
          <a:p>
            <a:r>
              <a:rPr lang="en-AU" dirty="0"/>
              <a:t>Now we want to write a validation function that takes </a:t>
            </a:r>
            <a:r>
              <a:rPr lang="en-AU" dirty="0" err="1"/>
              <a:t>unvalidated</a:t>
            </a:r>
            <a:r>
              <a:rPr lang="en-AU" dirty="0"/>
              <a:t> user input,</a:t>
            </a:r>
            <a:r>
              <a:rPr lang="en-AU" baseline="0" dirty="0"/>
              <a:t> so </a:t>
            </a:r>
            <a:r>
              <a:rPr lang="en-AU" dirty="0"/>
              <a:t>Maybe a first name, Maybe a surname, and Maybe</a:t>
            </a:r>
            <a:r>
              <a:rPr lang="en-AU" baseline="0" dirty="0"/>
              <a:t> an age but as a string, and we want to validate all that input and either return a list of all the validation errors if there are some, or we want to return a Person populated with the validated input. The function to do so without </a:t>
            </a:r>
            <a:r>
              <a:rPr lang="en-AU" baseline="0" dirty="0" err="1"/>
              <a:t>applicatives</a:t>
            </a:r>
            <a:r>
              <a:rPr lang="en-AU" baseline="0" dirty="0"/>
              <a:t> is ugly. We have to first validate each of the inputs. We then do a pattern match on the validation results, and if they all pass (the eithers are all Right) then we return a Right with the constructed Person it in. However, if they’re not all right, we use the </a:t>
            </a:r>
            <a:r>
              <a:rPr lang="en-AU" baseline="0" dirty="0" err="1"/>
              <a:t>fromLeft</a:t>
            </a:r>
            <a:r>
              <a:rPr lang="en-AU" baseline="0" dirty="0"/>
              <a:t> function to either get the list of errors from the either if it is Left, or if it is right, an empty list. We then smash all those lists together into one list and return it in a Left.</a:t>
            </a:r>
          </a:p>
          <a:p>
            <a:endParaRPr lang="en-AU" baseline="0" dirty="0"/>
          </a:p>
          <a:p>
            <a:r>
              <a:rPr lang="en-AU" baseline="0" dirty="0"/>
              <a:t>Phew, well that was fairly complex and annoying for something conceptually simple and the code smells very </a:t>
            </a:r>
            <a:r>
              <a:rPr lang="en-AU" baseline="0" dirty="0" err="1"/>
              <a:t>boilerplatey</a:t>
            </a:r>
            <a:r>
              <a:rPr lang="en-AU" baseline="0" dirty="0"/>
              <a:t>. Now let’s dig into how </a:t>
            </a:r>
            <a:r>
              <a:rPr lang="en-AU" baseline="0" dirty="0" err="1"/>
              <a:t>applicatives</a:t>
            </a:r>
            <a:r>
              <a:rPr lang="en-AU" baseline="0" dirty="0"/>
              <a:t> work and once we’ve got that, we’ll circle back to how </a:t>
            </a:r>
            <a:r>
              <a:rPr lang="en-AU" baseline="0" dirty="0" err="1"/>
              <a:t>applicatives</a:t>
            </a:r>
            <a:r>
              <a:rPr lang="en-AU" baseline="0" dirty="0"/>
              <a:t> can clean up this code.</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21</a:t>
            </a:fld>
            <a:endParaRPr lang="en-AU"/>
          </a:p>
        </p:txBody>
      </p:sp>
    </p:spTree>
    <p:extLst>
      <p:ext uri="{BB962C8B-B14F-4D97-AF65-F5344CB8AC3E}">
        <p14:creationId xmlns:p14="http://schemas.microsoft.com/office/powerpoint/2010/main" val="4149111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As </a:t>
            </a:r>
            <a:r>
              <a:rPr lang="en-AU" baseline="0" dirty="0"/>
              <a:t>software developers we know that patterns are important to our software architectures and the maintainability and understandability of our code bases. Just like how libraries enable code reuse, patterns enable </a:t>
            </a:r>
            <a:r>
              <a:rPr lang="en-AU" i="1" baseline="0" dirty="0"/>
              <a:t>experience</a:t>
            </a:r>
            <a:r>
              <a:rPr lang="en-AU" baseline="0" dirty="0"/>
              <a:t> reuse by capturing proven way of structuring software. Developers who understand these patterns can solve common problems more quickly by leaning on the experience of those who came before. For example, software developers who are learning object-oriented programming are taught early on about the strategy pattern and what sort of problems it solves.</a:t>
            </a:r>
          </a:p>
          <a:p>
            <a:endParaRPr lang="en-AU" baseline="0" dirty="0"/>
          </a:p>
          <a:p>
            <a:r>
              <a:rPr lang="en-AU" baseline="0" dirty="0"/>
              <a:t>When looking at unfamiliar code, patterns enable developers to quickly recognise what’s going on by identifying the patterns in use, and using that to understand the original intent of the code. For example, if you see a “</a:t>
            </a:r>
            <a:r>
              <a:rPr lang="en-AU" baseline="0" dirty="0" err="1"/>
              <a:t>SomethingVisitor</a:t>
            </a:r>
            <a:r>
              <a:rPr lang="en-AU" baseline="0" dirty="0"/>
              <a:t>” class, you have a good hint that the visitor pattern is in use and therefore you’re already 80% of the way there to understanding what’s going on.</a:t>
            </a:r>
          </a:p>
          <a:p>
            <a:endParaRPr lang="en-AU" baseline="0" dirty="0"/>
          </a:p>
          <a:p>
            <a:r>
              <a:rPr lang="en-AU" dirty="0"/>
              <a:t>Patterns are also</a:t>
            </a:r>
            <a:r>
              <a:rPr lang="en-AU" baseline="0" dirty="0"/>
              <a:t> used to hide implementation details via encapsulation. Software is complicated and it’s easier to think and communicate big picture when we’re using patterns to abstract away implementation details. For example, observers in the observer pattern don’t have to care about the implementation of the Subject, they just receive notifications.</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4</a:t>
            </a:fld>
            <a:endParaRPr lang="en-AU"/>
          </a:p>
        </p:txBody>
      </p:sp>
    </p:spTree>
    <p:extLst>
      <p:ext uri="{BB962C8B-B14F-4D97-AF65-F5344CB8AC3E}">
        <p14:creationId xmlns:p14="http://schemas.microsoft.com/office/powerpoint/2010/main" val="22545889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err="1"/>
              <a:t>Applicatives</a:t>
            </a:r>
            <a:r>
              <a:rPr lang="en-AU" baseline="0" dirty="0"/>
              <a:t> are similar to functors, however instead of transforming values in a structure while leaving the structure alone </a:t>
            </a:r>
            <a:r>
              <a:rPr lang="en-AU" baseline="0" dirty="0" err="1"/>
              <a:t>Applicatives</a:t>
            </a:r>
            <a:r>
              <a:rPr lang="en-AU" baseline="0" dirty="0"/>
              <a:t> transform both the value and the structure. For a type to be an Applicative, it needs to have two functions: pure and apply. Let’s look at pure first.</a:t>
            </a:r>
            <a:r>
              <a:rPr lang="en-AU" dirty="0"/>
              <a:t> </a:t>
            </a:r>
          </a:p>
          <a:p>
            <a:endParaRPr lang="en-AU" dirty="0"/>
          </a:p>
          <a:p>
            <a:r>
              <a:rPr lang="en-AU" dirty="0"/>
              <a:t>Pure</a:t>
            </a:r>
            <a:r>
              <a:rPr lang="en-AU" baseline="0" dirty="0"/>
              <a:t> is a very simple function. Let’s break down it’s type signature. Where f is an applicative, if we’re given an ‘a’ we can wrap it up inside the structure ‘f’ and return it.</a:t>
            </a:r>
          </a:p>
          <a:p>
            <a:endParaRPr lang="en-AU" baseline="0" dirty="0"/>
          </a:p>
          <a:p>
            <a:r>
              <a:rPr lang="en-AU" baseline="0" dirty="0"/>
              <a:t>The implementation for Maybe is very simple: we just wrap the value in Just and return it.</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22</a:t>
            </a:fld>
            <a:endParaRPr lang="en-AU"/>
          </a:p>
        </p:txBody>
      </p:sp>
    </p:spTree>
    <p:extLst>
      <p:ext uri="{BB962C8B-B14F-4D97-AF65-F5344CB8AC3E}">
        <p14:creationId xmlns:p14="http://schemas.microsoft.com/office/powerpoint/2010/main" val="3342627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Now let’s look at the other function for </a:t>
            </a:r>
            <a:r>
              <a:rPr lang="en-AU" dirty="0" err="1"/>
              <a:t>Applicatives</a:t>
            </a:r>
            <a:r>
              <a:rPr lang="en-AU" dirty="0"/>
              <a:t>,</a:t>
            </a:r>
            <a:r>
              <a:rPr lang="en-AU" baseline="0" dirty="0"/>
              <a:t> which is the real meat: the apply function. </a:t>
            </a:r>
          </a:p>
          <a:p>
            <a:endParaRPr lang="en-AU" baseline="0" dirty="0"/>
          </a:p>
          <a:p>
            <a:r>
              <a:rPr lang="en-AU" baseline="0" dirty="0"/>
              <a:t>Let’s break it down. The first bit is saying f must be an Applicative. Then we’re saying given a function that can transform ‘a’s into ‘b’s and this function is inside a structure ‘f’, when we’re given a structure ‘f’ of ‘a’s we can get back a structure ‘f’ of ‘b’s.</a:t>
            </a:r>
          </a:p>
          <a:p>
            <a:endParaRPr lang="en-AU" baseline="0" dirty="0"/>
          </a:p>
          <a:p>
            <a:r>
              <a:rPr lang="en-AU" baseline="0" dirty="0"/>
              <a:t>Let’s look at the practical implementation of apply for Maybe. We can see if the function is inside a Just value, and our ‘x’ is also inside a Just, we can run ‘</a:t>
            </a:r>
            <a:r>
              <a:rPr lang="en-AU" baseline="0" dirty="0" err="1"/>
              <a:t>fn</a:t>
            </a:r>
            <a:r>
              <a:rPr lang="en-AU" baseline="0" dirty="0"/>
              <a:t>’ over ‘x’ and wrap it back up in a Just. But here’s the crucial part: if either the function or the value is Nothing, we return Nothing. This means we’re combining the structure of the first parameter with the structure of the second. This is unlike functor, where we always kept the same structure. If a Just went in, a Just came out. But here, if a Just comes in, but the function we’re given is Nothing, we transform the returned structure into a Nothing. The same for </a:t>
            </a:r>
            <a:r>
              <a:rPr lang="en-AU" baseline="0" dirty="0" err="1"/>
              <a:t>vise</a:t>
            </a:r>
            <a:r>
              <a:rPr lang="en-AU" baseline="0" dirty="0"/>
              <a:t> versa: if the value comes in as a Nothing, but the function comes inside a Just, we throw away the Just and return a Nothing.</a:t>
            </a:r>
          </a:p>
          <a:p>
            <a:endParaRPr lang="en-AU" baseline="0" dirty="0"/>
          </a:p>
          <a:p>
            <a:r>
              <a:rPr lang="en-AU" baseline="0" dirty="0"/>
              <a:t>You may have noticed that this function’s type looks pretty similar to map from Functor. If we put them side by side, the similarities are apparent. Map takes a function from a to b, but apply has that function wrapped inside the structure. It turns out any Applicative is also a Functor so the similarity between the signatures is less surprising than you’d think.</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23</a:t>
            </a:fld>
            <a:endParaRPr lang="en-AU"/>
          </a:p>
        </p:txBody>
      </p:sp>
    </p:spTree>
    <p:extLst>
      <p:ext uri="{BB962C8B-B14F-4D97-AF65-F5344CB8AC3E}">
        <p14:creationId xmlns:p14="http://schemas.microsoft.com/office/powerpoint/2010/main" val="38648043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That’s nice, you’re saying,</a:t>
            </a:r>
            <a:r>
              <a:rPr lang="en-AU" baseline="0" dirty="0"/>
              <a:t> but it’s all very abstract. Well, let’s walk through a simple practical example. Imagine we may or may not have two strings, and if we have them both we want to combine them with a space between them.</a:t>
            </a:r>
          </a:p>
          <a:p>
            <a:endParaRPr lang="en-AU" baseline="0" dirty="0"/>
          </a:p>
          <a:p>
            <a:r>
              <a:rPr lang="en-AU" baseline="0" dirty="0"/>
              <a:t>We’ve got a function that’ll do that space separation; it takes two strings, but we’ve only got two Maybe Strings. This is where Applicative comes in. We can use pure and apply to effectively call the space separate function with two Maybe Strings and get a Maybe String back. That’s what that </a:t>
            </a:r>
            <a:r>
              <a:rPr lang="en-AU" baseline="0" dirty="0" err="1"/>
              <a:t>combinedString</a:t>
            </a:r>
            <a:r>
              <a:rPr lang="en-AU" baseline="0" dirty="0"/>
              <a:t> function on the slide is doing.</a:t>
            </a:r>
          </a:p>
          <a:p>
            <a:endParaRPr lang="en-AU" baseline="0" dirty="0"/>
          </a:p>
          <a:p>
            <a:r>
              <a:rPr lang="en-AU" baseline="0" dirty="0"/>
              <a:t>However, that </a:t>
            </a:r>
            <a:r>
              <a:rPr lang="en-AU" baseline="0" dirty="0" err="1"/>
              <a:t>combinedString</a:t>
            </a:r>
            <a:r>
              <a:rPr lang="en-AU" baseline="0" dirty="0"/>
              <a:t> function is not nice to read, and that’s because usually the apply function is used infix rather than prefix. In Haskell, if you put backticks around a function name, you can invoke it in infix position like an operator rather than the usual prefix position. When we do that things are much easier to read. </a:t>
            </a:r>
          </a:p>
          <a:p>
            <a:endParaRPr lang="en-AU" baseline="0" dirty="0"/>
          </a:p>
          <a:p>
            <a:r>
              <a:rPr lang="en-AU" baseline="0" dirty="0"/>
              <a:t>Let’s break down this expression and see the types click together. The “pure </a:t>
            </a:r>
            <a:r>
              <a:rPr lang="en-AU" baseline="0" dirty="0" err="1"/>
              <a:t>spaceSeparate</a:t>
            </a:r>
            <a:r>
              <a:rPr lang="en-AU" baseline="0" dirty="0"/>
              <a:t>” takes that function and puts it inside a Maybe. We then use apply on that with </a:t>
            </a:r>
            <a:r>
              <a:rPr lang="en-AU" baseline="0" dirty="0" err="1"/>
              <a:t>stringA</a:t>
            </a:r>
            <a:r>
              <a:rPr lang="en-AU" baseline="0" dirty="0"/>
              <a:t>, and get back a Maybe String to String. We apply again with </a:t>
            </a:r>
            <a:r>
              <a:rPr lang="en-AU" baseline="0" dirty="0" err="1"/>
              <a:t>stringB</a:t>
            </a:r>
            <a:r>
              <a:rPr lang="en-AU" baseline="0" dirty="0"/>
              <a:t> and finally get back our Maybe String. You can kind of see how, at a type level, apply is “calling” the function inside the Maybe.</a:t>
            </a:r>
          </a:p>
          <a:p>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24</a:t>
            </a:fld>
            <a:endParaRPr lang="en-AU"/>
          </a:p>
        </p:txBody>
      </p:sp>
    </p:spTree>
    <p:extLst>
      <p:ext uri="{BB962C8B-B14F-4D97-AF65-F5344CB8AC3E}">
        <p14:creationId xmlns:p14="http://schemas.microsoft.com/office/powerpoint/2010/main" val="1429600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a:t>In fact, this expression can be further simplified by relying on that fact that all </a:t>
            </a:r>
            <a:r>
              <a:rPr lang="en-AU" baseline="0" dirty="0" err="1"/>
              <a:t>Applicatives</a:t>
            </a:r>
            <a:r>
              <a:rPr lang="en-AU" baseline="0" dirty="0"/>
              <a:t> are also Functors and therefore we have the map function as well as apply. We can replace that pure then apply with a single call to map. Let’s have a look at the types to see how that works.</a:t>
            </a:r>
          </a:p>
          <a:p>
            <a:endParaRPr lang="en-AU" baseline="0" dirty="0"/>
          </a:p>
          <a:p>
            <a:r>
              <a:rPr lang="en-AU" dirty="0" err="1"/>
              <a:t>spaceSeparate</a:t>
            </a:r>
            <a:r>
              <a:rPr lang="en-AU" baseline="0" dirty="0"/>
              <a:t> map </a:t>
            </a:r>
            <a:r>
              <a:rPr lang="en-AU" baseline="0" dirty="0" err="1"/>
              <a:t>stringA</a:t>
            </a:r>
            <a:r>
              <a:rPr lang="en-AU" baseline="0" dirty="0"/>
              <a:t> is of type Maybe String to String. This may be a little unintuitive at first, so let’s look at how that works. </a:t>
            </a:r>
            <a:r>
              <a:rPr lang="en-AU" baseline="0" dirty="0" err="1"/>
              <a:t>spaceSeparate</a:t>
            </a:r>
            <a:r>
              <a:rPr lang="en-AU" baseline="0" dirty="0"/>
              <a:t> is the function passed to map. Up on the slide we’ve got the concrete type of the map function when used with </a:t>
            </a:r>
            <a:r>
              <a:rPr lang="en-AU" baseline="0" dirty="0" err="1"/>
              <a:t>spaceSeparate</a:t>
            </a:r>
            <a:r>
              <a:rPr lang="en-AU" baseline="0" dirty="0"/>
              <a:t>, and underneath is the abstract type we’ve seen before. So the a is the String and the b is String to String. </a:t>
            </a:r>
            <a:r>
              <a:rPr lang="en-AU" baseline="0" dirty="0" err="1"/>
              <a:t>stringA</a:t>
            </a:r>
            <a:r>
              <a:rPr lang="en-AU" baseline="0" dirty="0"/>
              <a:t> is the f a parameter, so when we get back f b we get back our Maybe String to String. We then apply </a:t>
            </a:r>
            <a:r>
              <a:rPr lang="en-AU" baseline="0" dirty="0" err="1"/>
              <a:t>stringB</a:t>
            </a:r>
            <a:r>
              <a:rPr lang="en-AU" baseline="0" dirty="0"/>
              <a:t> to that to get our final Maybe String.</a:t>
            </a:r>
          </a:p>
          <a:p>
            <a:endParaRPr lang="en-AU" baseline="0" dirty="0"/>
          </a:p>
          <a:p>
            <a:r>
              <a:rPr lang="en-AU" baseline="0" dirty="0"/>
              <a:t>This sort of thing is very common when writing Haskell, so Haskell has operators for map and apply, which makes the expression even more terse. This takes a little getting used to, so I’ll try to avoid the use of the symbols in this talk.</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25</a:t>
            </a:fld>
            <a:endParaRPr lang="en-AU"/>
          </a:p>
        </p:txBody>
      </p:sp>
    </p:spTree>
    <p:extLst>
      <p:ext uri="{BB962C8B-B14F-4D97-AF65-F5344CB8AC3E}">
        <p14:creationId xmlns:p14="http://schemas.microsoft.com/office/powerpoint/2010/main" val="29726760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Either is also an Applicative in a similar way as it is a Functor. We can see the implementation of apply and pure up on the slide. For</a:t>
            </a:r>
            <a:r>
              <a:rPr lang="en-AU" baseline="0" dirty="0"/>
              <a:t> apply, w</a:t>
            </a:r>
            <a:r>
              <a:rPr lang="en-AU" dirty="0"/>
              <a:t>hen both the function</a:t>
            </a:r>
            <a:r>
              <a:rPr lang="en-AU" baseline="0" dirty="0"/>
              <a:t> and the value are Right, we can invoke the function with the value and rewrap it in a Right. When a either the function or the value is Left, we return Left, </a:t>
            </a:r>
            <a:r>
              <a:rPr lang="en-AU" baseline="0" dirty="0" err="1"/>
              <a:t>preferencing</a:t>
            </a:r>
            <a:r>
              <a:rPr lang="en-AU" baseline="0" dirty="0"/>
              <a:t> the error from the function over the error from the value.</a:t>
            </a:r>
          </a:p>
          <a:p>
            <a:endParaRPr lang="en-AU" baseline="0" dirty="0"/>
          </a:p>
          <a:p>
            <a:r>
              <a:rPr lang="en-AU" baseline="0" dirty="0"/>
              <a:t>Pure is very simple, we just wrap the x in Right and return it.</a:t>
            </a:r>
          </a:p>
        </p:txBody>
      </p:sp>
      <p:sp>
        <p:nvSpPr>
          <p:cNvPr id="4" name="Slide Number Placeholder 3"/>
          <p:cNvSpPr>
            <a:spLocks noGrp="1"/>
          </p:cNvSpPr>
          <p:nvPr>
            <p:ph type="sldNum" sz="quarter" idx="10"/>
          </p:nvPr>
        </p:nvSpPr>
        <p:spPr/>
        <p:txBody>
          <a:bodyPr/>
          <a:lstStyle/>
          <a:p>
            <a:fld id="{C2046987-5FBA-4525-8680-E711FCC4458A}" type="slidenum">
              <a:rPr lang="en-AU" smtClean="0"/>
              <a:t>26</a:t>
            </a:fld>
            <a:endParaRPr lang="en-AU"/>
          </a:p>
        </p:txBody>
      </p:sp>
    </p:spTree>
    <p:extLst>
      <p:ext uri="{BB962C8B-B14F-4D97-AF65-F5344CB8AC3E}">
        <p14:creationId xmlns:p14="http://schemas.microsoft.com/office/powerpoint/2010/main" val="42450582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Now let’s circle back to our original </a:t>
            </a:r>
            <a:r>
              <a:rPr lang="en-AU" dirty="0" err="1"/>
              <a:t>validatePerson</a:t>
            </a:r>
            <a:r>
              <a:rPr lang="en-AU" dirty="0"/>
              <a:t> function that we</a:t>
            </a:r>
            <a:r>
              <a:rPr lang="en-AU" baseline="0" dirty="0"/>
              <a:t> saw before that was gross and ugly. Haskell has a library that provides the </a:t>
            </a:r>
            <a:r>
              <a:rPr lang="en-AU" baseline="0" dirty="0" err="1"/>
              <a:t>AccValidation</a:t>
            </a:r>
            <a:r>
              <a:rPr lang="en-AU" baseline="0" dirty="0"/>
              <a:t> type, which is similar to Either in that it is a sum type that can either be a failure with some errors or success with a successful value. Similar validation functions are available in </a:t>
            </a:r>
            <a:r>
              <a:rPr lang="en-AU" baseline="0" dirty="0" err="1"/>
              <a:t>Fsharpx</a:t>
            </a:r>
            <a:r>
              <a:rPr lang="en-AU" baseline="0" dirty="0"/>
              <a:t> if you’re writing F#. The key here is that the </a:t>
            </a:r>
            <a:r>
              <a:rPr lang="en-AU" baseline="0" dirty="0" err="1"/>
              <a:t>AccValidation</a:t>
            </a:r>
            <a:r>
              <a:rPr lang="en-AU" baseline="0" dirty="0"/>
              <a:t> type is both a functor and an applicative.</a:t>
            </a:r>
          </a:p>
          <a:p>
            <a:endParaRPr lang="en-AU" baseline="0" dirty="0"/>
          </a:p>
          <a:p>
            <a:r>
              <a:rPr lang="en-AU" baseline="0" dirty="0"/>
              <a:t>We’ve got the same Person record type, but this time our validation functions return </a:t>
            </a:r>
            <a:r>
              <a:rPr lang="en-AU" baseline="0" dirty="0" err="1"/>
              <a:t>AccValidation</a:t>
            </a:r>
            <a:r>
              <a:rPr lang="en-AU" baseline="0" dirty="0"/>
              <a:t> instead of Either. While we’ve seen that Either is an applicative, </a:t>
            </a:r>
            <a:r>
              <a:rPr lang="en-AU" baseline="0" dirty="0" err="1"/>
              <a:t>AccValidation’s</a:t>
            </a:r>
            <a:r>
              <a:rPr lang="en-AU" baseline="0" dirty="0"/>
              <a:t> applicative implementation is slightly different in that it will accumulate all the errors in the list of errors, whereas Either’s applicative would only keep the first error. You’ll remember from the previous slide that Either’s apply preferences keeping the errors from the function Either and can throw away errors from the value Either. So that’s why we’re using </a:t>
            </a:r>
            <a:r>
              <a:rPr lang="en-AU" baseline="0" dirty="0" err="1"/>
              <a:t>AccValidation</a:t>
            </a:r>
            <a:r>
              <a:rPr lang="en-AU" baseline="0" dirty="0"/>
              <a:t> here instead of Either: because it will keep all the errors and not throw any away.</a:t>
            </a:r>
          </a:p>
          <a:p>
            <a:endParaRPr lang="en-AU" baseline="0" dirty="0"/>
          </a:p>
          <a:p>
            <a:r>
              <a:rPr lang="en-AU" baseline="0" dirty="0"/>
              <a:t>Now we can use Functor and Applicative patterns to compose together all these pieces in a very clean and readable way in order to validate input from a user and construct a Person record. The </a:t>
            </a:r>
            <a:r>
              <a:rPr lang="en-AU" baseline="0" dirty="0" err="1"/>
              <a:t>validatePerson</a:t>
            </a:r>
            <a:r>
              <a:rPr lang="en-AU" baseline="0" dirty="0"/>
              <a:t> function takes three Maybe Strings, validates them using that same map apply </a:t>
            </a:r>
            <a:r>
              <a:rPr lang="en-AU" baseline="0" dirty="0" err="1"/>
              <a:t>apply</a:t>
            </a:r>
            <a:r>
              <a:rPr lang="en-AU" baseline="0" dirty="0"/>
              <a:t> pattern we saw before against the Person constructor. The Applicative implementation for </a:t>
            </a:r>
            <a:r>
              <a:rPr lang="en-AU" baseline="0" dirty="0" err="1"/>
              <a:t>AccValidation</a:t>
            </a:r>
            <a:r>
              <a:rPr lang="en-AU" baseline="0" dirty="0"/>
              <a:t> will either return the constructed Person or a list of all the Errors that caused validation to fail. </a:t>
            </a:r>
          </a:p>
          <a:p>
            <a:endParaRPr lang="en-AU" baseline="0" dirty="0"/>
          </a:p>
          <a:p>
            <a:r>
              <a:rPr lang="en-AU" baseline="0" dirty="0"/>
              <a:t>This code is so much simpler and more readable than the original, and it scales well if you need Person to have more fields: you just keep applying more validations.</a:t>
            </a:r>
          </a:p>
        </p:txBody>
      </p:sp>
      <p:sp>
        <p:nvSpPr>
          <p:cNvPr id="4" name="Slide Number Placeholder 3"/>
          <p:cNvSpPr>
            <a:spLocks noGrp="1"/>
          </p:cNvSpPr>
          <p:nvPr>
            <p:ph type="sldNum" sz="quarter" idx="10"/>
          </p:nvPr>
        </p:nvSpPr>
        <p:spPr/>
        <p:txBody>
          <a:bodyPr/>
          <a:lstStyle/>
          <a:p>
            <a:fld id="{C2046987-5FBA-4525-8680-E711FCC4458A}" type="slidenum">
              <a:rPr lang="en-AU" smtClean="0"/>
              <a:t>27</a:t>
            </a:fld>
            <a:endParaRPr lang="en-AU"/>
          </a:p>
        </p:txBody>
      </p:sp>
    </p:spTree>
    <p:extLst>
      <p:ext uri="{BB962C8B-B14F-4D97-AF65-F5344CB8AC3E}">
        <p14:creationId xmlns:p14="http://schemas.microsoft.com/office/powerpoint/2010/main" val="38103098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a:t>Any type that follows the Applicative pattern should also obey some laws that are not defined in the types. Similar to functor, these laws seem scary, but really they’re just codifying common sense and intuitive expectations of how Applicative should work.</a:t>
            </a:r>
          </a:p>
          <a:p>
            <a:endParaRPr lang="en-AU" baseline="0" dirty="0"/>
          </a:p>
          <a:p>
            <a:r>
              <a:rPr lang="en-AU" baseline="0" dirty="0"/>
              <a:t>The first law, identity, says that if you wrap the id function (the function that does nothing) with pure, then apply x, you should get x back. This intuitively makes sense, since id is a no-op, so applying a no-op should result in nothing changing. You can see in the example that Just 1 isn’t changed when applied to a no-op function.</a:t>
            </a:r>
          </a:p>
          <a:p>
            <a:endParaRPr lang="en-AU" baseline="0" dirty="0"/>
          </a:p>
          <a:p>
            <a:r>
              <a:rPr lang="en-AU" baseline="0" dirty="0"/>
              <a:t>Composition is a little hairy to read, but again it’s just intuition codified. It’s basically saying that composition of </a:t>
            </a:r>
            <a:r>
              <a:rPr lang="en-AU" baseline="0" dirty="0" err="1"/>
              <a:t>applys</a:t>
            </a:r>
            <a:r>
              <a:rPr lang="en-AU" baseline="0" dirty="0"/>
              <a:t> should work the same as normal function composition. That’s why in the first bit we’re wrapping the function composition operator with pure, then applying it. The second part after the equals is an explicit version of the order of operations that function composition does: we expect w to be applied to v first, then the result of that applies to u.</a:t>
            </a:r>
          </a:p>
          <a:p>
            <a:endParaRPr lang="en-AU" baseline="0" dirty="0"/>
          </a:p>
          <a:p>
            <a:r>
              <a:rPr lang="en-AU" baseline="0" dirty="0"/>
              <a:t>The parallel with function composition is easier to see if we put them side by side. The first line there is the implementation of the function composition operator, and the second line is how we expect composition to be ordered with applicative. You can see by the parentheses that the order is the same.</a:t>
            </a:r>
          </a:p>
        </p:txBody>
      </p:sp>
      <p:sp>
        <p:nvSpPr>
          <p:cNvPr id="4" name="Slide Number Placeholder 3"/>
          <p:cNvSpPr>
            <a:spLocks noGrp="1"/>
          </p:cNvSpPr>
          <p:nvPr>
            <p:ph type="sldNum" sz="quarter" idx="10"/>
          </p:nvPr>
        </p:nvSpPr>
        <p:spPr/>
        <p:txBody>
          <a:bodyPr/>
          <a:lstStyle/>
          <a:p>
            <a:fld id="{C2046987-5FBA-4525-8680-E711FCC4458A}" type="slidenum">
              <a:rPr lang="en-AU" smtClean="0"/>
              <a:t>28</a:t>
            </a:fld>
            <a:endParaRPr lang="en-AU"/>
          </a:p>
        </p:txBody>
      </p:sp>
    </p:spTree>
    <p:extLst>
      <p:ext uri="{BB962C8B-B14F-4D97-AF65-F5344CB8AC3E}">
        <p14:creationId xmlns:p14="http://schemas.microsoft.com/office/powerpoint/2010/main" val="42909815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a:t>The third law for </a:t>
            </a:r>
            <a:r>
              <a:rPr lang="en-AU" baseline="0" dirty="0" err="1"/>
              <a:t>Applicatives</a:t>
            </a:r>
            <a:r>
              <a:rPr lang="en-AU" baseline="0" dirty="0"/>
              <a:t> is homomorphism. (Homomorphism refers to a structure-preserving map between two algebraic structures). This law ensures that if you wrap a function using pure, wrap a value using pure, then apply them together, it results in the same thing as if you just applied the value to the function first, then wrapped them. The example shows both sides of the equation returning the same value.</a:t>
            </a:r>
          </a:p>
          <a:p>
            <a:endParaRPr lang="en-AU" baseline="0" dirty="0"/>
          </a:p>
          <a:p>
            <a:r>
              <a:rPr lang="en-AU" baseline="0" dirty="0"/>
              <a:t>Interchange is a bit of a weird rule. It basically says if you have a function u that’s been wrapped, and you apply a wrapped value to it, that should mean the same thing as using pure to wrap a function that will call a passed function with a value, then applying to that your wrapped function. Here’s some example to show both versions outputting the same thing, but that one is definitely a brain twister, so don’t worry if it hasn’t clicked. Sometimes you need to stare that these laws for a bit before you get your aha moment.</a:t>
            </a:r>
          </a:p>
        </p:txBody>
      </p:sp>
      <p:sp>
        <p:nvSpPr>
          <p:cNvPr id="4" name="Slide Number Placeholder 3"/>
          <p:cNvSpPr>
            <a:spLocks noGrp="1"/>
          </p:cNvSpPr>
          <p:nvPr>
            <p:ph type="sldNum" sz="quarter" idx="10"/>
          </p:nvPr>
        </p:nvSpPr>
        <p:spPr/>
        <p:txBody>
          <a:bodyPr/>
          <a:lstStyle/>
          <a:p>
            <a:fld id="{C2046987-5FBA-4525-8680-E711FCC4458A}" type="slidenum">
              <a:rPr lang="en-AU" smtClean="0"/>
              <a:t>29</a:t>
            </a:fld>
            <a:endParaRPr lang="en-AU"/>
          </a:p>
        </p:txBody>
      </p:sp>
    </p:spTree>
    <p:extLst>
      <p:ext uri="{BB962C8B-B14F-4D97-AF65-F5344CB8AC3E}">
        <p14:creationId xmlns:p14="http://schemas.microsoft.com/office/powerpoint/2010/main" val="26078800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Applicative is</a:t>
            </a:r>
            <a:r>
              <a:rPr lang="en-AU" baseline="0" dirty="0"/>
              <a:t> a bit rarer in the wild mainly because it’s a particularly functional pattern and relies heavily on curried functions so you’ll not usually see it show up in imperative languages.</a:t>
            </a:r>
          </a:p>
          <a:p>
            <a:endParaRPr lang="en-AU" baseline="0" dirty="0"/>
          </a:p>
          <a:p>
            <a:r>
              <a:rPr lang="en-AU" baseline="0" dirty="0"/>
              <a:t>However it does show up in functional languages like F#, though in F# you need to pull in the </a:t>
            </a:r>
            <a:r>
              <a:rPr lang="en-AU" baseline="0" dirty="0" err="1"/>
              <a:t>FSharpx</a:t>
            </a:r>
            <a:r>
              <a:rPr lang="en-AU" baseline="0" dirty="0"/>
              <a:t> library which adds implementations for Pure and Apply to many types. </a:t>
            </a:r>
            <a:r>
              <a:rPr lang="en-AU" baseline="0" dirty="0" err="1"/>
              <a:t>FSharpx</a:t>
            </a:r>
            <a:r>
              <a:rPr lang="en-AU" baseline="0" dirty="0"/>
              <a:t> calls pure </a:t>
            </a:r>
            <a:r>
              <a:rPr lang="en-AU" baseline="0" dirty="0" err="1"/>
              <a:t>returnM</a:t>
            </a:r>
            <a:r>
              <a:rPr lang="en-AU" baseline="0" dirty="0"/>
              <a:t> and Apply ap. I’ve put some examples on the slide of it in action for a bunch of different types.</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30</a:t>
            </a:fld>
            <a:endParaRPr lang="en-AU"/>
          </a:p>
        </p:txBody>
      </p:sp>
    </p:spTree>
    <p:extLst>
      <p:ext uri="{BB962C8B-B14F-4D97-AF65-F5344CB8AC3E}">
        <p14:creationId xmlns:p14="http://schemas.microsoft.com/office/powerpoint/2010/main" val="9985220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a:t>Let’s have a look at an F# example for </a:t>
            </a:r>
            <a:r>
              <a:rPr lang="en-AU" baseline="0" dirty="0" err="1"/>
              <a:t>applicatives</a:t>
            </a:r>
            <a:r>
              <a:rPr lang="en-AU" baseline="0" dirty="0"/>
              <a:t>. Imagine a simple function which needs to load a bunch of data to populate a view model. In this case, it loads some user data, a bunch of categories, and the item for the current page. It’s using F#’s </a:t>
            </a:r>
            <a:r>
              <a:rPr lang="en-AU" baseline="0" dirty="0" err="1"/>
              <a:t>async</a:t>
            </a:r>
            <a:r>
              <a:rPr lang="en-AU" baseline="0" dirty="0"/>
              <a:t> and let bang to get each of those things in turn asynchronously and then passes them all into </a:t>
            </a:r>
            <a:r>
              <a:rPr lang="en-AU" baseline="0" dirty="0" err="1"/>
              <a:t>makeViewModel</a:t>
            </a:r>
            <a:r>
              <a:rPr lang="en-AU" baseline="0" dirty="0"/>
              <a:t> and returns the view model.</a:t>
            </a:r>
          </a:p>
          <a:p>
            <a:endParaRPr lang="en-AU" baseline="0" dirty="0"/>
          </a:p>
          <a:p>
            <a:r>
              <a:rPr lang="en-AU" baseline="0" dirty="0"/>
              <a:t>This is a perfect place to use </a:t>
            </a:r>
            <a:r>
              <a:rPr lang="en-AU" baseline="0" dirty="0" err="1"/>
              <a:t>applicatives</a:t>
            </a:r>
            <a:r>
              <a:rPr lang="en-AU" baseline="0" dirty="0"/>
              <a:t> to make this code slightly less noisy. The </a:t>
            </a:r>
            <a:r>
              <a:rPr lang="en-AU" baseline="0" dirty="0" err="1"/>
              <a:t>Fsharpx</a:t>
            </a:r>
            <a:r>
              <a:rPr lang="en-AU" baseline="0" dirty="0"/>
              <a:t> library gives us some operators we can use in infix position for </a:t>
            </a:r>
            <a:r>
              <a:rPr lang="en-AU" baseline="0" dirty="0" err="1"/>
              <a:t>Async</a:t>
            </a:r>
            <a:r>
              <a:rPr lang="en-AU" baseline="0" dirty="0"/>
              <a:t> map and apply. You can see we’re doing the same map then apply pattern we’ve seen before. </a:t>
            </a:r>
          </a:p>
          <a:p>
            <a:endParaRPr lang="en-AU" baseline="0" dirty="0"/>
          </a:p>
          <a:p>
            <a:r>
              <a:rPr lang="en-AU" baseline="0" dirty="0"/>
              <a:t>One thing that we can see clearly now is that there’s no dependency between any of the get </a:t>
            </a:r>
            <a:r>
              <a:rPr lang="en-AU" baseline="0" dirty="0" err="1"/>
              <a:t>Async</a:t>
            </a:r>
            <a:r>
              <a:rPr lang="en-AU" baseline="0" dirty="0"/>
              <a:t> functions; they’re all completely independent. This means there’s potential to run all those </a:t>
            </a:r>
            <a:r>
              <a:rPr lang="en-AU" baseline="0" dirty="0" err="1"/>
              <a:t>asyncs</a:t>
            </a:r>
            <a:r>
              <a:rPr lang="en-AU" baseline="0" dirty="0"/>
              <a:t> in parallel. If this was done in Haskell there’s a Concurrently type that is an applicative that we could use here to magically make all that IO run in parallel without changing the shape of the code. I’m not aware of a similar library in F#, but it’d be pretty easy to write something similar.</a:t>
            </a:r>
          </a:p>
        </p:txBody>
      </p:sp>
      <p:sp>
        <p:nvSpPr>
          <p:cNvPr id="4" name="Slide Number Placeholder 3"/>
          <p:cNvSpPr>
            <a:spLocks noGrp="1"/>
          </p:cNvSpPr>
          <p:nvPr>
            <p:ph type="sldNum" sz="quarter" idx="10"/>
          </p:nvPr>
        </p:nvSpPr>
        <p:spPr/>
        <p:txBody>
          <a:bodyPr/>
          <a:lstStyle/>
          <a:p>
            <a:fld id="{C2046987-5FBA-4525-8680-E711FCC4458A}" type="slidenum">
              <a:rPr lang="en-AU" smtClean="0"/>
              <a:t>31</a:t>
            </a:fld>
            <a:endParaRPr lang="en-AU"/>
          </a:p>
        </p:txBody>
      </p:sp>
    </p:spTree>
    <p:extLst>
      <p:ext uri="{BB962C8B-B14F-4D97-AF65-F5344CB8AC3E}">
        <p14:creationId xmlns:p14="http://schemas.microsoft.com/office/powerpoint/2010/main" val="65237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“Functional</a:t>
            </a:r>
            <a:r>
              <a:rPr lang="en-AU" baseline="0" dirty="0"/>
              <a:t> programming” is a wide and loose classification. At its loosest definition it means programming with functions as a first class entity, but stricter definitions incorporate immutability constraints. Many imperative languages are taking on functional characteristics as the value of functional programming is more and more recognised.</a:t>
            </a:r>
          </a:p>
          <a:p>
            <a:endParaRPr lang="en-AU" baseline="0" dirty="0"/>
          </a:p>
          <a:p>
            <a:r>
              <a:rPr lang="en-AU" baseline="0" dirty="0"/>
              <a:t>Functional programming techniques can be used in mainly object-oriented languages like C# and Java, and prototypical languages like </a:t>
            </a:r>
            <a:r>
              <a:rPr lang="en-AU" baseline="0" dirty="0" err="1"/>
              <a:t>Javascript</a:t>
            </a:r>
            <a:r>
              <a:rPr lang="en-AU" baseline="0" dirty="0"/>
              <a:t>. Then there are the FP hybrid languages like F# and Scala, which support many more FP features. Then at the far end of the scale there are full blown functional languages like Haskell and </a:t>
            </a:r>
            <a:r>
              <a:rPr lang="en-AU" baseline="0" dirty="0" err="1"/>
              <a:t>Purescript</a:t>
            </a:r>
            <a:r>
              <a:rPr lang="en-AU"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aseline="0" dirty="0"/>
              <a:t>Many of the basic patterns are useful when doing FP in all languages. Some patterns are more useful in certain languages than others. The patterns are at their most powerful in FP languages that support higher </a:t>
            </a:r>
            <a:r>
              <a:rPr lang="en-AU" baseline="0" dirty="0" err="1"/>
              <a:t>kinded</a:t>
            </a:r>
            <a:r>
              <a:rPr lang="en-AU" baseline="0" dirty="0"/>
              <a:t> types like Scala, Haskell and </a:t>
            </a:r>
            <a:r>
              <a:rPr lang="en-AU" baseline="0" dirty="0" err="1"/>
              <a:t>Purescript</a:t>
            </a:r>
            <a:r>
              <a:rPr lang="en-AU" baseline="0" dirty="0"/>
              <a:t>, because you can write code that is abstract over the patterns, which can enable some good code-reuse. However, even if your language of choice doesn’t support higher-</a:t>
            </a:r>
            <a:r>
              <a:rPr lang="en-AU" baseline="0" dirty="0" err="1"/>
              <a:t>kinded</a:t>
            </a:r>
            <a:r>
              <a:rPr lang="en-AU" baseline="0" dirty="0"/>
              <a:t> types, these patterns can still be very useful.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aseline="0" dirty="0"/>
              <a:t>Non-FP languages have been quietly incorporating FP patterns, so some of these will seem familiar even if you don’t do FP on a day to day basis. They don’t tend to use the same names for the patterns, but the idea is similar if not the same. I’ll be pointing out these cases as we go through the patterns.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aseline="0" dirty="0"/>
          </a:p>
        </p:txBody>
      </p:sp>
      <p:sp>
        <p:nvSpPr>
          <p:cNvPr id="4" name="Slide Number Placeholder 3"/>
          <p:cNvSpPr>
            <a:spLocks noGrp="1"/>
          </p:cNvSpPr>
          <p:nvPr>
            <p:ph type="sldNum" sz="quarter" idx="10"/>
          </p:nvPr>
        </p:nvSpPr>
        <p:spPr/>
        <p:txBody>
          <a:bodyPr/>
          <a:lstStyle/>
          <a:p>
            <a:fld id="{C2046987-5FBA-4525-8680-E711FCC4458A}" type="slidenum">
              <a:rPr lang="en-AU" smtClean="0"/>
              <a:t>5</a:t>
            </a:fld>
            <a:endParaRPr lang="en-AU"/>
          </a:p>
        </p:txBody>
      </p:sp>
    </p:spTree>
    <p:extLst>
      <p:ext uri="{BB962C8B-B14F-4D97-AF65-F5344CB8AC3E}">
        <p14:creationId xmlns:p14="http://schemas.microsoft.com/office/powerpoint/2010/main" val="8171342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Now we get</a:t>
            </a:r>
            <a:r>
              <a:rPr lang="en-AU" baseline="0" dirty="0"/>
              <a:t> to probably the most famous functional programming pattern, the one that for some reason is told by developer parents to scare their children into using JavaScript or something. However, you shouldn’t be worried. We’ll see that the big bad Monad is just an extension of functors and </a:t>
            </a:r>
            <a:r>
              <a:rPr lang="en-AU" baseline="0" dirty="0" err="1"/>
              <a:t>applicatives</a:t>
            </a:r>
            <a:r>
              <a:rPr lang="en-AU" baseline="0" dirty="0"/>
              <a:t>. </a:t>
            </a:r>
          </a:p>
          <a:p>
            <a:endParaRPr lang="en-AU" baseline="0" dirty="0"/>
          </a:p>
          <a:p>
            <a:r>
              <a:rPr lang="en-AU" baseline="0" dirty="0"/>
              <a:t>You often hear people try to describe monads with metaphors, like “a monad is a burrito”, or “a monad lets you do side effects”, or “a monad is how you do imperative programming in a functional language”. All of these are true, except maybe the burrito one, however you shouldn’t try to rationalise monads like that. Monads are an abstract concept that is used for applying functions over structure (similar to an applicative), and because it is so powerful, it can be used to do things like side effects, or imperative programming, but it itself isn’t those things. They are just something the monads pattern can enable you to do.</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33</a:t>
            </a:fld>
            <a:endParaRPr lang="en-AU"/>
          </a:p>
        </p:txBody>
      </p:sp>
    </p:spTree>
    <p:extLst>
      <p:ext uri="{BB962C8B-B14F-4D97-AF65-F5344CB8AC3E}">
        <p14:creationId xmlns:p14="http://schemas.microsoft.com/office/powerpoint/2010/main" val="6360426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First let’s look at some crappy</a:t>
            </a:r>
            <a:r>
              <a:rPr lang="en-AU" baseline="0" dirty="0"/>
              <a:t> code. This is kind of contrived example for simplicity’s sake, but imagine we have a </a:t>
            </a:r>
            <a:r>
              <a:rPr lang="en-AU" baseline="0" dirty="0" err="1"/>
              <a:t>UserId</a:t>
            </a:r>
            <a:r>
              <a:rPr lang="en-AU" baseline="0" dirty="0"/>
              <a:t> and we want to get the user’s role’s display name. We’ve got a map (or a dictionary) of users by ID, and a map of users to role, then a map of role to display name. We basically want to navigate those maps in order, but if we can’t find a key at any point we want to just return Maybe’s Nothing. We’ve got a lookup function that can take a Map, and a key for that map and return value as a Maybe in case the key does not exist in the Map.</a:t>
            </a:r>
          </a:p>
          <a:p>
            <a:endParaRPr lang="en-AU" baseline="0" dirty="0"/>
          </a:p>
          <a:p>
            <a:r>
              <a:rPr lang="en-AU" baseline="0" dirty="0"/>
              <a:t>You can see the code we have to write in order to navigate those maps: it’s ugly. We do the first lookup, then pattern match the Maybe. If we have the User, we do the next lookup and so on. If at any point we have a Nothing, we quit early and return Nothing. We’ve probably all written something like it as it a pretty common pattern of trying something, if successful, try the next thing, etc. Unfortunately, the more lookups we need, the worse this gets and the deeper the indenting.</a:t>
            </a:r>
          </a:p>
          <a:p>
            <a:endParaRPr lang="en-AU" baseline="0" dirty="0"/>
          </a:p>
          <a:p>
            <a:r>
              <a:rPr lang="en-AU" baseline="0" dirty="0"/>
              <a:t>This code can cleaned up beautifully with the use of Monads. So let’s dig into them.</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34</a:t>
            </a:fld>
            <a:endParaRPr lang="en-AU"/>
          </a:p>
        </p:txBody>
      </p:sp>
    </p:spTree>
    <p:extLst>
      <p:ext uri="{BB962C8B-B14F-4D97-AF65-F5344CB8AC3E}">
        <p14:creationId xmlns:p14="http://schemas.microsoft.com/office/powerpoint/2010/main" val="2195243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best way to understand monads is to look</a:t>
            </a:r>
            <a:r>
              <a:rPr lang="en-AU" baseline="0" dirty="0"/>
              <a:t> at its function type signature and compare it to functor and applicative and then see how it’s implemented for different types. You can see the map and apply functions for functor and applicative on the slide. All monads are functors and </a:t>
            </a:r>
            <a:r>
              <a:rPr lang="en-AU" baseline="0" dirty="0" err="1"/>
              <a:t>applicatives</a:t>
            </a:r>
            <a:r>
              <a:rPr lang="en-AU" baseline="0" dirty="0"/>
              <a:t>, so monads have all the functions we’ve looked at previously. However, monads go one step further so they also have the bind function. If we line the bind function’s type up next to map and apply and you can see some structural similarities. So let’s break down bind.</a:t>
            </a:r>
          </a:p>
          <a:p>
            <a:endParaRPr lang="en-AU" baseline="0" dirty="0"/>
          </a:p>
          <a:p>
            <a:r>
              <a:rPr lang="en-AU" baseline="0" dirty="0"/>
              <a:t>So first we see that ‘f’ is a monad, then, given a function that can take an ‘a’ and produce a structure ‘f’ with ‘b’s ‘inside’ it, and a structure ‘f’ of ‘a’s, we can get back a structure ‘f’ of ‘b’s. Notice the difference between this and map and apply. Map takes a function that converts ‘a’s to ‘b’s. Apply works when that function is already inside the structure. Bind uses a function that can take an ‘a’ and produce ‘f b’. This is what makes it more powerful than both map and apply: the function you pass can return new structures that it will combine back into main structure. Neither map nor apply can do that.</a:t>
            </a:r>
          </a:p>
          <a:p>
            <a:endParaRPr lang="en-AU" baseline="0" dirty="0"/>
          </a:p>
          <a:p>
            <a:r>
              <a:rPr lang="en-AU" baseline="0" dirty="0"/>
              <a:t>Let’s start looking at concrete examples. The Maybe type is a monad, and you can see that the implementation is extremely simple. If the input Maybe is Just, then we run the function passing in the ‘x’ that was inside the Maybe. That function produces our Maybe b that we return. If the input Maybe is Nothing, we just return Nothing and ignore the function.</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35</a:t>
            </a:fld>
            <a:endParaRPr lang="en-AU"/>
          </a:p>
        </p:txBody>
      </p:sp>
    </p:spTree>
    <p:extLst>
      <p:ext uri="{BB962C8B-B14F-4D97-AF65-F5344CB8AC3E}">
        <p14:creationId xmlns:p14="http://schemas.microsoft.com/office/powerpoint/2010/main" val="36293612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Now let’s look at how we can clean up our previously ugly lookup code with monads, and see how the monad gives us more power than applicative.</a:t>
            </a:r>
          </a:p>
          <a:p>
            <a:endParaRPr lang="en-AU" baseline="0" dirty="0"/>
          </a:p>
          <a:p>
            <a:r>
              <a:rPr lang="en-AU" baseline="0" dirty="0"/>
              <a:t>Now what we want to do is, given a </a:t>
            </a:r>
            <a:r>
              <a:rPr lang="en-AU" baseline="0" dirty="0" err="1"/>
              <a:t>UserId</a:t>
            </a:r>
            <a:r>
              <a:rPr lang="en-AU" baseline="0" dirty="0"/>
              <a:t>, we want to lookup that user id in a </a:t>
            </a:r>
            <a:r>
              <a:rPr lang="en-AU" baseline="0" dirty="0" err="1"/>
              <a:t>usersMap</a:t>
            </a:r>
            <a:r>
              <a:rPr lang="en-AU" baseline="0" dirty="0"/>
              <a:t> to get the user, if it exists. Then we want to lookup the user’s role in a </a:t>
            </a:r>
            <a:r>
              <a:rPr lang="en-AU" baseline="0" dirty="0" err="1"/>
              <a:t>userRoleMap</a:t>
            </a:r>
            <a:r>
              <a:rPr lang="en-AU" baseline="0" dirty="0"/>
              <a:t>, however, we can’t because lookup is expecting a User, but we gave it a Maybe User. Map and apply can’t help us here, because you can see that neither allow us to pass a function that returns a Maybe. </a:t>
            </a:r>
          </a:p>
          <a:p>
            <a:endParaRPr lang="en-AU" baseline="0" dirty="0"/>
          </a:p>
          <a:p>
            <a:r>
              <a:rPr lang="en-AU" baseline="0" dirty="0"/>
              <a:t>So here we can fix this error by passing lookup to bind, after partially applying the map to it. See that after partially applying lookup, what we’re passing to bind is a function that matches what bind needs: it takes ‘a’, in this case the key, and returns ‘f b’, in this case the Maybe value.</a:t>
            </a:r>
          </a:p>
          <a:p>
            <a:endParaRPr lang="en-AU" baseline="0" dirty="0"/>
          </a:p>
          <a:p>
            <a:r>
              <a:rPr lang="en-AU" baseline="0" dirty="0"/>
              <a:t>In Haskell, the bind function is usually used with the first two arguments flipped and as an operator. When you use bind as an operator like this, you can get a nice terse fluent style, as we can see on the right, where we use bind to “join together” the lookups. You can keep adding on additional binds in a nice fluent way, and you get the desired behaviour of either getting the final result, or Nothing if any of the lookups fail. So you can see we’ve trivially added the final lookup for the role display name to the chain and the code is still neat and readable.</a:t>
            </a:r>
          </a:p>
          <a:p>
            <a:endParaRPr lang="en-AU" baseline="0" dirty="0"/>
          </a:p>
          <a:p>
            <a:r>
              <a:rPr lang="en-AU" baseline="0" dirty="0"/>
              <a:t>Bind works for us here because bind for Maybe’s is basically implementing fail-fast for us. Remember the implementation from before: if the value is Nothing, then don’t run the function passed to it. So here, it the lookup returns Nothing, we return Nothing and don’t do any of the subsequent lookups. This is much cleaner than our indented pattern matching code.</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36</a:t>
            </a:fld>
            <a:endParaRPr lang="en-AU"/>
          </a:p>
        </p:txBody>
      </p:sp>
    </p:spTree>
    <p:extLst>
      <p:ext uri="{BB962C8B-B14F-4D97-AF65-F5344CB8AC3E}">
        <p14:creationId xmlns:p14="http://schemas.microsoft.com/office/powerpoint/2010/main" val="40282654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‘Either e’ is also a monad,</a:t>
            </a:r>
            <a:r>
              <a:rPr lang="en-AU" baseline="0" dirty="0"/>
              <a:t> and it’s implementation is very similar to Maybe. Like for Functor and Applicative, we need to fix the first type parameter to Either for it to be a monad, so ‘Either e’ not ‘Either’ is a monad. For Rights we run the passed function and simply return the new Either it returns. For Lefts, we ignore the function and just return the Left. This makes the Either monad very useful for modelling error handling in a type-safe manner. Let’s see a small example, and for a change let’s do it in F#.</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37</a:t>
            </a:fld>
            <a:endParaRPr lang="en-AU"/>
          </a:p>
        </p:txBody>
      </p:sp>
    </p:spTree>
    <p:extLst>
      <p:ext uri="{BB962C8B-B14F-4D97-AF65-F5344CB8AC3E}">
        <p14:creationId xmlns:p14="http://schemas.microsoft.com/office/powerpoint/2010/main" val="32036267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a:t>
            </a:r>
            <a:r>
              <a:rPr lang="en-AU" baseline="0" dirty="0"/>
              <a:t> this example we’ve got a </a:t>
            </a:r>
            <a:r>
              <a:rPr lang="en-AU" baseline="0" dirty="0" err="1"/>
              <a:t>transferMoney</a:t>
            </a:r>
            <a:r>
              <a:rPr lang="en-AU" baseline="0" dirty="0"/>
              <a:t> function that transfers money between accounts. So it takes an amount, a from account and a to account. So the first thing we do is </a:t>
            </a:r>
            <a:r>
              <a:rPr lang="en-AU" baseline="0" dirty="0" err="1"/>
              <a:t>withdrawMoney</a:t>
            </a:r>
            <a:r>
              <a:rPr lang="en-AU" baseline="0" dirty="0"/>
              <a:t>, which might fail because maybe you don’t have enough money in your account. </a:t>
            </a:r>
            <a:r>
              <a:rPr lang="en-AU" baseline="0" dirty="0" err="1"/>
              <a:t>withdrawMoney</a:t>
            </a:r>
            <a:r>
              <a:rPr lang="en-AU" baseline="0" dirty="0"/>
              <a:t> returns a Choice (F#’s Either) to represent success or failure, either a successful Receipt or an Error. We then use bind with a lambda to receive the </a:t>
            </a:r>
            <a:r>
              <a:rPr lang="en-AU" baseline="0" dirty="0" err="1"/>
              <a:t>withdrawalReceipt</a:t>
            </a:r>
            <a:r>
              <a:rPr lang="en-AU" baseline="0" dirty="0"/>
              <a:t> if it was successful. Bind will not call our lambda if </a:t>
            </a:r>
            <a:r>
              <a:rPr lang="en-AU" baseline="0" dirty="0" err="1"/>
              <a:t>withdrawMoney</a:t>
            </a:r>
            <a:r>
              <a:rPr lang="en-AU" baseline="0" dirty="0"/>
              <a:t> returns an error; we saw that code before where the pattern match for Left didn’t call the function passed to bind. We then deposit the money and bind again to get </a:t>
            </a:r>
            <a:r>
              <a:rPr lang="en-AU" baseline="0" dirty="0" err="1"/>
              <a:t>depositReceipt</a:t>
            </a:r>
            <a:r>
              <a:rPr lang="en-AU" baseline="0" dirty="0"/>
              <a:t>. Then we send a notification involving the receipts and the account. Bind for Choice is ensuring that each subsequent lambda does not run if the previous step failed, and out the end we either get a successful result, or an error: that’s the final Choice returned by this function.</a:t>
            </a:r>
          </a:p>
          <a:p>
            <a:endParaRPr lang="en-AU" baseline="0" dirty="0"/>
          </a:p>
          <a:p>
            <a:r>
              <a:rPr lang="en-AU" baseline="0" dirty="0"/>
              <a:t>You can see that syntax is a bit yucky, so F# has a syntax sugar called computation expressions that cleans this up. The let bangs are doing binds behind the scenes. Haskell also has it’s own syntax sugar for bind called do-notation. It’s also made our functional code start looking quite imperative again. This is where the misconception that monads are for imperative coding comes from. While that’s one thing they can enable, a monad is a more general abstraction, and it’s behaviour depends on how the type implementing the pattern has chosen to implement it.</a:t>
            </a:r>
          </a:p>
        </p:txBody>
      </p:sp>
      <p:sp>
        <p:nvSpPr>
          <p:cNvPr id="4" name="Slide Number Placeholder 3"/>
          <p:cNvSpPr>
            <a:spLocks noGrp="1"/>
          </p:cNvSpPr>
          <p:nvPr>
            <p:ph type="sldNum" sz="quarter" idx="10"/>
          </p:nvPr>
        </p:nvSpPr>
        <p:spPr/>
        <p:txBody>
          <a:bodyPr/>
          <a:lstStyle/>
          <a:p>
            <a:fld id="{C2046987-5FBA-4525-8680-E711FCC4458A}" type="slidenum">
              <a:rPr lang="en-AU" smtClean="0"/>
              <a:t>38</a:t>
            </a:fld>
            <a:endParaRPr lang="en-AU"/>
          </a:p>
        </p:txBody>
      </p:sp>
    </p:spTree>
    <p:extLst>
      <p:ext uri="{BB962C8B-B14F-4D97-AF65-F5344CB8AC3E}">
        <p14:creationId xmlns:p14="http://schemas.microsoft.com/office/powerpoint/2010/main" val="41330164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a:t>
            </a:r>
            <a:r>
              <a:rPr lang="en-AU" baseline="0" dirty="0"/>
              <a:t> monad implementation for lists is a great example of this: it has nothing to do with imperative programming. </a:t>
            </a:r>
            <a:r>
              <a:rPr lang="en-AU" dirty="0"/>
              <a:t>In fact,</a:t>
            </a:r>
            <a:r>
              <a:rPr lang="en-AU" baseline="0" dirty="0"/>
              <a:t> this is the one monad you’ve probably used the most without knowing it! But we’ll get to that in a moment, let’s first see how list can be a monad. We can see that Bind recurs through the list and for each element, it runs the function, gets back a new list, which it appends to the rest of the recursion. So bind is effectively getting all the lists from each time it calls </a:t>
            </a:r>
            <a:r>
              <a:rPr lang="en-AU" baseline="0" dirty="0" err="1"/>
              <a:t>fn</a:t>
            </a:r>
            <a:r>
              <a:rPr lang="en-AU" baseline="0" dirty="0"/>
              <a:t> with each list item and is joining them all together in one big list. This is why it’s often called “collect” or “</a:t>
            </a:r>
            <a:r>
              <a:rPr lang="en-AU" baseline="0" dirty="0" err="1"/>
              <a:t>flatMap</a:t>
            </a:r>
            <a:r>
              <a:rPr lang="en-AU" baseline="0" dirty="0"/>
              <a:t>” when found in languages other than Haskell.</a:t>
            </a:r>
          </a:p>
          <a:p>
            <a:endParaRPr lang="en-AU" baseline="0" dirty="0"/>
          </a:p>
          <a:p>
            <a:r>
              <a:rPr lang="en-AU" baseline="0" dirty="0"/>
              <a:t>What’s interesting here is if we compare what calling map, instead of bind, would do to our lists. Take a look at the definition of </a:t>
            </a:r>
            <a:r>
              <a:rPr lang="en-AU" baseline="0" dirty="0" err="1"/>
              <a:t>nestedList</a:t>
            </a:r>
            <a:r>
              <a:rPr lang="en-AU" baseline="0" dirty="0"/>
              <a:t> up on the slide. If we have a function that takes an ‘a’ and returns a list of ‘b’s, and use that with map instead of bind, we get back a nested list of ‘b’s. This is unlike bind which would give us a flattened list of ‘b’s instead. This is the power that bind gives you: it can combine new structures, in this case its combining the lists of ‘b’s our passed in function is producing into a final flat list of ‘b’s. Map can’t do that, and so you end up with a nested list of ‘b’s, because map can’t change the structure and combine it like bind can.</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39</a:t>
            </a:fld>
            <a:endParaRPr lang="en-AU"/>
          </a:p>
        </p:txBody>
      </p:sp>
    </p:spTree>
    <p:extLst>
      <p:ext uri="{BB962C8B-B14F-4D97-AF65-F5344CB8AC3E}">
        <p14:creationId xmlns:p14="http://schemas.microsoft.com/office/powerpoint/2010/main" val="37452858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a:t>Let’s have a look at how monads power </a:t>
            </a:r>
            <a:r>
              <a:rPr lang="en-AU" baseline="0" dirty="0" err="1"/>
              <a:t>async</a:t>
            </a:r>
            <a:r>
              <a:rPr lang="en-AU" baseline="0" dirty="0"/>
              <a:t> computation expressions in F#. This time let’s start with a computation expression and </a:t>
            </a:r>
            <a:r>
              <a:rPr lang="en-AU" baseline="0" dirty="0" err="1"/>
              <a:t>desugar</a:t>
            </a:r>
            <a:r>
              <a:rPr lang="en-AU" baseline="0" dirty="0"/>
              <a:t> it down into the monad binds that it actually is made up of.</a:t>
            </a:r>
          </a:p>
          <a:p>
            <a:endParaRPr lang="en-AU" baseline="0" dirty="0"/>
          </a:p>
          <a:p>
            <a:r>
              <a:rPr lang="en-AU" baseline="0" dirty="0"/>
              <a:t>So we’ve got a </a:t>
            </a:r>
            <a:r>
              <a:rPr lang="en-AU" baseline="0" dirty="0" err="1"/>
              <a:t>registerNewUserAsync</a:t>
            </a:r>
            <a:r>
              <a:rPr lang="en-AU" baseline="0" dirty="0"/>
              <a:t> function that takes some details. The first thing we’re doing it creating the user asynchronously. Now, because we’re using a let bang, we’re actually doing a bind in order to set up a asynchronous </a:t>
            </a:r>
            <a:r>
              <a:rPr lang="en-AU" baseline="0" dirty="0" err="1"/>
              <a:t>callback</a:t>
            </a:r>
            <a:r>
              <a:rPr lang="en-AU" baseline="0" dirty="0"/>
              <a:t> when the user is created. You can see below on the slide how that let bang has </a:t>
            </a:r>
            <a:r>
              <a:rPr lang="en-AU" baseline="0" dirty="0" err="1"/>
              <a:t>desugared</a:t>
            </a:r>
            <a:r>
              <a:rPr lang="en-AU" baseline="0" dirty="0"/>
              <a:t> into a bind with lambda function receiving the </a:t>
            </a:r>
            <a:r>
              <a:rPr lang="en-AU" baseline="0" dirty="0" err="1"/>
              <a:t>userId</a:t>
            </a:r>
            <a:r>
              <a:rPr lang="en-AU" baseline="0" dirty="0"/>
              <a:t> when it arrives asynchronously. </a:t>
            </a:r>
          </a:p>
          <a:p>
            <a:endParaRPr lang="en-AU" baseline="0" dirty="0"/>
          </a:p>
          <a:p>
            <a:r>
              <a:rPr lang="en-AU" baseline="0" dirty="0"/>
              <a:t>We then use that </a:t>
            </a:r>
            <a:r>
              <a:rPr lang="en-AU" baseline="0" dirty="0" err="1"/>
              <a:t>userId</a:t>
            </a:r>
            <a:r>
              <a:rPr lang="en-AU" baseline="0" dirty="0"/>
              <a:t> to assign some default permissions, again asynchronously. This do bang gets </a:t>
            </a:r>
            <a:r>
              <a:rPr lang="en-AU" baseline="0" dirty="0" err="1"/>
              <a:t>desugared</a:t>
            </a:r>
            <a:r>
              <a:rPr lang="en-AU" baseline="0" dirty="0"/>
              <a:t> into a bind as well, but this lambda ignores what’s passed to it, because a do discards the return value of an </a:t>
            </a:r>
            <a:r>
              <a:rPr lang="en-AU" baseline="0" dirty="0" err="1"/>
              <a:t>async</a:t>
            </a:r>
            <a:r>
              <a:rPr lang="en-AU" baseline="0" dirty="0"/>
              <a:t>. Then finally we return the user ID. However, the user ID needs to be wrapped in an </a:t>
            </a:r>
            <a:r>
              <a:rPr lang="en-AU" baseline="0" dirty="0" err="1"/>
              <a:t>Async</a:t>
            </a:r>
            <a:r>
              <a:rPr lang="en-AU" baseline="0" dirty="0"/>
              <a:t> to be returned from the lambda function. Remember that function must be a to f b? F here is </a:t>
            </a:r>
            <a:r>
              <a:rPr lang="en-AU" baseline="0" dirty="0" err="1"/>
              <a:t>Async</a:t>
            </a:r>
            <a:r>
              <a:rPr lang="en-AU" baseline="0" dirty="0"/>
              <a:t>, so the lambda must return </a:t>
            </a:r>
            <a:r>
              <a:rPr lang="en-AU" baseline="0" dirty="0" err="1"/>
              <a:t>Async</a:t>
            </a:r>
            <a:r>
              <a:rPr lang="en-AU" baseline="0" dirty="0"/>
              <a:t> </a:t>
            </a:r>
            <a:r>
              <a:rPr lang="en-AU" baseline="0" dirty="0" err="1"/>
              <a:t>UserId</a:t>
            </a:r>
            <a:r>
              <a:rPr lang="en-AU" baseline="0" dirty="0"/>
              <a:t>. </a:t>
            </a:r>
            <a:r>
              <a:rPr lang="en-AU" baseline="0" dirty="0" err="1"/>
              <a:t>ReturnM</a:t>
            </a:r>
            <a:r>
              <a:rPr lang="en-AU" baseline="0" dirty="0"/>
              <a:t> an F# version of Pure from applicative, which is used to wrap that </a:t>
            </a:r>
            <a:r>
              <a:rPr lang="en-AU" baseline="0" dirty="0" err="1"/>
              <a:t>userId</a:t>
            </a:r>
            <a:r>
              <a:rPr lang="en-AU" baseline="0" dirty="0"/>
              <a:t> up in an </a:t>
            </a:r>
            <a:r>
              <a:rPr lang="en-AU" baseline="0" dirty="0" err="1"/>
              <a:t>Async</a:t>
            </a:r>
            <a:r>
              <a:rPr lang="en-AU" baseline="0" dirty="0"/>
              <a:t> ready to return.</a:t>
            </a:r>
          </a:p>
        </p:txBody>
      </p:sp>
      <p:sp>
        <p:nvSpPr>
          <p:cNvPr id="4" name="Slide Number Placeholder 3"/>
          <p:cNvSpPr>
            <a:spLocks noGrp="1"/>
          </p:cNvSpPr>
          <p:nvPr>
            <p:ph type="sldNum" sz="quarter" idx="10"/>
          </p:nvPr>
        </p:nvSpPr>
        <p:spPr/>
        <p:txBody>
          <a:bodyPr/>
          <a:lstStyle/>
          <a:p>
            <a:fld id="{C2046987-5FBA-4525-8680-E711FCC4458A}" type="slidenum">
              <a:rPr lang="en-AU" smtClean="0"/>
              <a:t>40</a:t>
            </a:fld>
            <a:endParaRPr lang="en-AU"/>
          </a:p>
        </p:txBody>
      </p:sp>
    </p:spTree>
    <p:extLst>
      <p:ext uri="{BB962C8B-B14F-4D97-AF65-F5344CB8AC3E}">
        <p14:creationId xmlns:p14="http://schemas.microsoft.com/office/powerpoint/2010/main" val="9943929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Monads crop up all over the place, though many</a:t>
            </a:r>
            <a:r>
              <a:rPr lang="en-AU" baseline="0" dirty="0"/>
              <a:t> implementations don’t have exactly the same type signature as we’ve looked at, or require a bit of squinting to see the monad. The one that everyone has probably used is </a:t>
            </a:r>
            <a:r>
              <a:rPr lang="en-AU" baseline="0" dirty="0" err="1"/>
              <a:t>SelectMany</a:t>
            </a:r>
            <a:r>
              <a:rPr lang="en-AU" baseline="0" dirty="0"/>
              <a:t> from </a:t>
            </a:r>
            <a:r>
              <a:rPr lang="en-AU" baseline="0" dirty="0" err="1"/>
              <a:t>IEnumerable</a:t>
            </a:r>
            <a:r>
              <a:rPr lang="en-AU" baseline="0" dirty="0"/>
              <a:t>. That’s basically bind from the list monad. If you’ve used LINQ syntax with two from clauses, that </a:t>
            </a:r>
            <a:r>
              <a:rPr lang="en-AU" baseline="0" dirty="0" err="1"/>
              <a:t>desugars</a:t>
            </a:r>
            <a:r>
              <a:rPr lang="en-AU" baseline="0" dirty="0"/>
              <a:t> into </a:t>
            </a:r>
            <a:r>
              <a:rPr lang="en-AU" baseline="0" dirty="0" err="1"/>
              <a:t>SelectMany</a:t>
            </a:r>
            <a:r>
              <a:rPr lang="en-AU" baseline="0" dirty="0"/>
              <a:t> as well. Observable’s </a:t>
            </a:r>
            <a:r>
              <a:rPr lang="en-AU" baseline="0" dirty="0" err="1"/>
              <a:t>SelectMany</a:t>
            </a:r>
            <a:r>
              <a:rPr lang="en-AU" baseline="0" dirty="0"/>
              <a:t> is also effectively bind. C#’s await also acts very much like bind from monad, with some syntax sugar. F# naturally has monads all over the place. Bind exists for Option, for Choice and for List, though its called “collect”. And F#’s computation expressions let you take monads and write imperative-style binds with a nice syntax. </a:t>
            </a:r>
            <a:r>
              <a:rPr lang="en-AU" baseline="0" dirty="0" err="1"/>
              <a:t>Async</a:t>
            </a:r>
            <a:r>
              <a:rPr lang="en-AU" baseline="0" dirty="0"/>
              <a:t> is probably the most common of computation expressions in F#. Of course, you can create custom computation expressions for any monad. Before, we saw </a:t>
            </a:r>
            <a:r>
              <a:rPr lang="en-AU" baseline="0" dirty="0" err="1"/>
              <a:t>Fsharpx’s</a:t>
            </a:r>
            <a:r>
              <a:rPr lang="en-AU" baseline="0" dirty="0"/>
              <a:t> choice computation expression giving us let bang syntax for the Choice monad. In JavaScript, </a:t>
            </a:r>
            <a:r>
              <a:rPr lang="en-AU" baseline="0" dirty="0" err="1"/>
              <a:t>Lodash</a:t>
            </a:r>
            <a:r>
              <a:rPr lang="en-AU" baseline="0" dirty="0"/>
              <a:t> has a </a:t>
            </a:r>
            <a:r>
              <a:rPr lang="en-AU" baseline="0" dirty="0" err="1"/>
              <a:t>flatMap</a:t>
            </a:r>
            <a:r>
              <a:rPr lang="en-AU" baseline="0" dirty="0"/>
              <a:t> function for arrays that is effectively bind. </a:t>
            </a:r>
            <a:r>
              <a:rPr lang="en-AU" baseline="0" dirty="0" err="1"/>
              <a:t>Javascript’s</a:t>
            </a:r>
            <a:r>
              <a:rPr lang="en-AU" baseline="0" dirty="0"/>
              <a:t> Promises are </a:t>
            </a:r>
            <a:r>
              <a:rPr lang="en-AU" baseline="0" dirty="0" err="1"/>
              <a:t>monadish</a:t>
            </a:r>
            <a:r>
              <a:rPr lang="en-AU" baseline="0" dirty="0"/>
              <a:t> as well, with the “then” function being similar to bind.</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41</a:t>
            </a:fld>
            <a:endParaRPr lang="en-AU"/>
          </a:p>
        </p:txBody>
      </p:sp>
    </p:spTree>
    <p:extLst>
      <p:ext uri="{BB962C8B-B14F-4D97-AF65-F5344CB8AC3E}">
        <p14:creationId xmlns:p14="http://schemas.microsoft.com/office/powerpoint/2010/main" val="10963540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summary, p</a:t>
            </a:r>
            <a:r>
              <a:rPr lang="en-AU" baseline="0" dirty="0"/>
              <a:t>atterns capture proven ways of structuring software; they help us communicate our code’s intention through well-known patterns, and help us encapsulate and abstract functionality to make it more digestible.</a:t>
            </a:r>
          </a:p>
          <a:p>
            <a:endParaRPr lang="en-AU" baseline="0" dirty="0"/>
          </a:p>
          <a:p>
            <a:r>
              <a:rPr lang="en-AU" dirty="0"/>
              <a:t>In today’s talk we’ve looked</a:t>
            </a:r>
            <a:r>
              <a:rPr lang="en-AU" baseline="0" dirty="0"/>
              <a:t> at three major functional programming patterns. The first was the functor, which enables us to transform values in a structure without changing that structure. Functors have the map function, which we’ve all probably used in its guise as the </a:t>
            </a:r>
            <a:r>
              <a:rPr lang="en-AU" baseline="0" dirty="0" err="1"/>
              <a:t>IEnumerable.Select</a:t>
            </a:r>
            <a:r>
              <a:rPr lang="en-AU" baseline="0" dirty="0"/>
              <a:t> function.</a:t>
            </a:r>
          </a:p>
          <a:p>
            <a:endParaRPr lang="en-AU" baseline="0" dirty="0"/>
          </a:p>
          <a:p>
            <a:r>
              <a:rPr lang="en-AU" baseline="0" dirty="0"/>
              <a:t>The second pattern we looked at was the Applicative, which enables us to transform both values and structures together. We saw that </a:t>
            </a:r>
            <a:r>
              <a:rPr lang="en-AU" baseline="0" dirty="0" err="1"/>
              <a:t>Applicatives</a:t>
            </a:r>
            <a:r>
              <a:rPr lang="en-AU" baseline="0" dirty="0"/>
              <a:t> have both a pure function that wraps a value in a structure, and an apply function that can conceptually invoke a function inside a structure. We saw how </a:t>
            </a:r>
            <a:r>
              <a:rPr lang="en-AU" baseline="0" dirty="0" err="1"/>
              <a:t>applicatives</a:t>
            </a:r>
            <a:r>
              <a:rPr lang="en-AU" baseline="0" dirty="0"/>
              <a:t> allowed us to eliminate a lot of noisy boilerplate in our validation example and allowed us to express the essence of our validation rules in an expressive way.</a:t>
            </a:r>
          </a:p>
          <a:p>
            <a:endParaRPr lang="en-AU" baseline="0" dirty="0"/>
          </a:p>
          <a:p>
            <a:r>
              <a:rPr lang="en-AU" baseline="0" dirty="0"/>
              <a:t>Finally, we looked at the monad and saw how it was an extension of functors and </a:t>
            </a:r>
            <a:r>
              <a:rPr lang="en-AU" baseline="0" dirty="0" err="1"/>
              <a:t>applicatives</a:t>
            </a:r>
            <a:r>
              <a:rPr lang="en-AU" baseline="0" dirty="0"/>
              <a:t>, with a bit more power, since the function passed to bind is able to return a new structure, which is combined with the old structure. We saw how this rather abstract pattern could fulfil many roles, from unfolding lists with </a:t>
            </a:r>
            <a:r>
              <a:rPr lang="en-AU" baseline="0" dirty="0" err="1"/>
              <a:t>SelectMany</a:t>
            </a:r>
            <a:r>
              <a:rPr lang="en-AU" baseline="0" dirty="0"/>
              <a:t>, to doing failure handling with Maybes and Eithers, to handling Asynchronous execution with C#’s Task and F#’s </a:t>
            </a:r>
            <a:r>
              <a:rPr lang="en-AU" baseline="0" dirty="0" err="1"/>
              <a:t>Async</a:t>
            </a:r>
            <a:r>
              <a:rPr lang="en-AU" baseline="0" dirty="0"/>
              <a:t>.</a:t>
            </a:r>
          </a:p>
          <a:p>
            <a:endParaRPr lang="en-AU" baseline="0" dirty="0"/>
          </a:p>
          <a:p>
            <a:r>
              <a:rPr lang="en-AU" baseline="0" dirty="0"/>
              <a:t>Hopefully you’ve now got at least some understanding of these three patterns, and can identify where you might have used them already in the wild. With your new understanding, I hope you go off and explore more about these patterns, because once you’ve become familiar with them, you’ll see many ways you can use them to improve your functional programming code and eliminate boilerplate replacing it with expressive, readable code that more clearly expresses intention.</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43</a:t>
            </a:fld>
            <a:endParaRPr lang="en-AU"/>
          </a:p>
        </p:txBody>
      </p:sp>
    </p:spTree>
    <p:extLst>
      <p:ext uri="{BB962C8B-B14F-4D97-AF65-F5344CB8AC3E}">
        <p14:creationId xmlns:p14="http://schemas.microsoft.com/office/powerpoint/2010/main" val="910955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Before we jump into the patterns, let’s make sure everyone’s on the same page with some functional basics</a:t>
            </a:r>
            <a:r>
              <a:rPr lang="en-AU" baseline="0" dirty="0"/>
              <a:t> so we don’t leave anyone behind.</a:t>
            </a:r>
          </a:p>
          <a:p>
            <a:endParaRPr lang="en-AU" dirty="0"/>
          </a:p>
          <a:p>
            <a:r>
              <a:rPr lang="en-AU" dirty="0"/>
              <a:t>I’m going to borrow the Haskell syntax</a:t>
            </a:r>
            <a:r>
              <a:rPr lang="en-AU" baseline="0" dirty="0"/>
              <a:t> for specifying types in this talk because it’s nice and simple; you can see the C# equivalent of the add function on the right; trying to express curried functions in C# gets ugly. </a:t>
            </a:r>
          </a:p>
          <a:p>
            <a:r>
              <a:rPr lang="en-AU" baseline="0" dirty="0"/>
              <a:t>The smallest definition of a function is one that takes a single parameter and returns a single value. Curried functions are ones where the function is reduced to it’s smallest definition automatically by the compiler.</a:t>
            </a:r>
          </a:p>
          <a:p>
            <a:r>
              <a:rPr lang="en-AU" baseline="0" dirty="0"/>
              <a:t>So in the case of the add function, we actually have a function that takes a single input (the first integer) and returns a single output: another function that takes the second parameter and adds it to the first and returns the result.</a:t>
            </a:r>
            <a:br>
              <a:rPr lang="en-AU" baseline="0" dirty="0"/>
            </a:br>
            <a:endParaRPr lang="en-AU" baseline="0" dirty="0"/>
          </a:p>
          <a:p>
            <a:r>
              <a:rPr lang="en-AU" baseline="0" dirty="0"/>
              <a:t>Let’s step through it. If we call add with a single argument of 1, we get back a function that when passed an integer, will add one to it. So if we call it with the value of 2, we get back three.</a:t>
            </a:r>
          </a:p>
        </p:txBody>
      </p:sp>
      <p:sp>
        <p:nvSpPr>
          <p:cNvPr id="4" name="Slide Number Placeholder 3"/>
          <p:cNvSpPr>
            <a:spLocks noGrp="1"/>
          </p:cNvSpPr>
          <p:nvPr>
            <p:ph type="sldNum" sz="quarter" idx="10"/>
          </p:nvPr>
        </p:nvSpPr>
        <p:spPr/>
        <p:txBody>
          <a:bodyPr/>
          <a:lstStyle/>
          <a:p>
            <a:fld id="{C2046987-5FBA-4525-8680-E711FCC4458A}" type="slidenum">
              <a:rPr lang="en-AU" smtClean="0"/>
              <a:t>6</a:t>
            </a:fld>
            <a:endParaRPr lang="en-AU"/>
          </a:p>
        </p:txBody>
      </p:sp>
    </p:spTree>
    <p:extLst>
      <p:ext uri="{BB962C8B-B14F-4D97-AF65-F5344CB8AC3E}">
        <p14:creationId xmlns:p14="http://schemas.microsoft.com/office/powerpoint/2010/main" val="1742654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If you’d like to learn more</a:t>
            </a:r>
            <a:r>
              <a:rPr lang="en-AU" baseline="0" dirty="0"/>
              <a:t> about what you’ve seen here today, and you’re going to NDC Sydney this coming week I recommend you go to Scott </a:t>
            </a:r>
            <a:r>
              <a:rPr lang="en-AU" baseline="0" dirty="0" err="1"/>
              <a:t>Wlaschin’s</a:t>
            </a:r>
            <a:r>
              <a:rPr lang="en-AU" baseline="0" dirty="0"/>
              <a:t> Functional Design Patterns talk on Friday. I’ll also be doing a longer version of this talk again, with some more examples. Scott also has a website called F# for Fun and Profit where he’s got a Map Bind and Apply series that might help reinforce what you’ve seen today. And if you need a more visual way of seeing how the Either monad works, his Railway Oriented Programming talk and article is great. In fact, just read his whole site, it’s all good stuff.</a:t>
            </a:r>
          </a:p>
          <a:p>
            <a:endParaRPr lang="en-AU" baseline="0" dirty="0"/>
          </a:p>
          <a:p>
            <a:r>
              <a:rPr lang="en-AU" baseline="0" dirty="0"/>
              <a:t>If you’re looking for a textbook to help learn this stuff, I recommend Haskell Programming from First Principles. I’ll warn you, it’s a slow and methodical, and starts from the basics, but by the end of the journey, you’ll be a god among functional programming developers, and monads will just be a cereal you eat for breakfast.</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44</a:t>
            </a:fld>
            <a:endParaRPr lang="en-AU"/>
          </a:p>
        </p:txBody>
      </p:sp>
    </p:spTree>
    <p:extLst>
      <p:ext uri="{BB962C8B-B14F-4D97-AF65-F5344CB8AC3E}">
        <p14:creationId xmlns:p14="http://schemas.microsoft.com/office/powerpoint/2010/main" val="33467271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thanks for listening</a:t>
            </a:r>
            <a:r>
              <a:rPr lang="en-AU" baseline="0" dirty="0"/>
              <a:t> today, and if you’ve got any questions, please fire away.</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45</a:t>
            </a:fld>
            <a:endParaRPr lang="en-AU"/>
          </a:p>
        </p:txBody>
      </p:sp>
    </p:spTree>
    <p:extLst>
      <p:ext uri="{BB962C8B-B14F-4D97-AF65-F5344CB8AC3E}">
        <p14:creationId xmlns:p14="http://schemas.microsoft.com/office/powerpoint/2010/main" val="2134042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Another important functional</a:t>
            </a:r>
            <a:r>
              <a:rPr lang="en-AU" baseline="0" dirty="0"/>
              <a:t> programming concept is sum types, or as they’re known in F#: discriminated unions. A sum type lets you define a choice between different things. </a:t>
            </a:r>
          </a:p>
          <a:p>
            <a:endParaRPr lang="en-AU" baseline="0" dirty="0"/>
          </a:p>
          <a:p>
            <a:r>
              <a:rPr lang="en-AU" baseline="0" dirty="0"/>
              <a:t>A typical example is modelling the presence or absence of a value. Haskell does this with the Maybe type, which can either be Just with the value or Nothing. F# has an identical type called Option. Languages with sum types have pattern matching to allow you to branch depending on the value; in the case of the Maybe, we have a pattern match on the slide which tests if </a:t>
            </a:r>
            <a:r>
              <a:rPr lang="en-AU" baseline="0" dirty="0" err="1"/>
              <a:t>maybeVal</a:t>
            </a:r>
            <a:r>
              <a:rPr lang="en-AU" baseline="0" dirty="0"/>
              <a:t> is Just or Nothing.</a:t>
            </a:r>
          </a:p>
          <a:p>
            <a:endParaRPr lang="en-AU" baseline="0" dirty="0"/>
          </a:p>
          <a:p>
            <a:r>
              <a:rPr lang="en-AU" baseline="0" dirty="0"/>
              <a:t>Another very typical sum type is the Either type, which models a choice between a value of a or a value of b. In F# this is called the Choice type. Either is often used to model error cases, where Left is used when an error occurred and Right is used for the successful value.</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7</a:t>
            </a:fld>
            <a:endParaRPr lang="en-AU"/>
          </a:p>
        </p:txBody>
      </p:sp>
    </p:spTree>
    <p:extLst>
      <p:ext uri="{BB962C8B-B14F-4D97-AF65-F5344CB8AC3E}">
        <p14:creationId xmlns:p14="http://schemas.microsoft.com/office/powerpoint/2010/main" val="732542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latin typeface="+mn-lt"/>
                <a:ea typeface="+mn-ea"/>
                <a:cs typeface="+mn-cs"/>
              </a:rPr>
              <a:t>Another concept we should</a:t>
            </a:r>
            <a:r>
              <a:rPr lang="en-AU" sz="1200" kern="1200" baseline="0" dirty="0">
                <a:solidFill>
                  <a:schemeClr val="tx1"/>
                </a:solidFill>
                <a:latin typeface="+mn-lt"/>
                <a:ea typeface="+mn-ea"/>
                <a:cs typeface="+mn-cs"/>
              </a:rPr>
              <a:t> reinforce is the concept of higher-</a:t>
            </a:r>
            <a:r>
              <a:rPr lang="en-AU" sz="1200" kern="1200" baseline="0" dirty="0" err="1">
                <a:solidFill>
                  <a:schemeClr val="tx1"/>
                </a:solidFill>
                <a:latin typeface="+mn-lt"/>
                <a:ea typeface="+mn-ea"/>
                <a:cs typeface="+mn-cs"/>
              </a:rPr>
              <a:t>kinded</a:t>
            </a:r>
            <a:r>
              <a:rPr lang="en-AU" sz="1200" kern="1200" baseline="0" dirty="0">
                <a:solidFill>
                  <a:schemeClr val="tx1"/>
                </a:solidFill>
                <a:latin typeface="+mn-lt"/>
                <a:ea typeface="+mn-ea"/>
                <a:cs typeface="+mn-cs"/>
              </a:rPr>
              <a:t> types and the syntax we’ll use to express them.</a:t>
            </a:r>
          </a:p>
          <a:p>
            <a:endParaRPr lang="en-AU" sz="1200" kern="1200" baseline="0" dirty="0">
              <a:solidFill>
                <a:schemeClr val="tx1"/>
              </a:solidFill>
              <a:latin typeface="+mn-lt"/>
              <a:ea typeface="+mn-ea"/>
              <a:cs typeface="+mn-cs"/>
            </a:endParaRPr>
          </a:p>
          <a:p>
            <a:r>
              <a:rPr lang="en-AU" sz="1200" kern="1200" baseline="0" dirty="0">
                <a:solidFill>
                  <a:schemeClr val="tx1"/>
                </a:solidFill>
                <a:latin typeface="+mn-lt"/>
                <a:ea typeface="+mn-ea"/>
                <a:cs typeface="+mn-cs"/>
              </a:rPr>
              <a:t>You can think about kinds as a way of expressing types of types. Types without generics are just types. However, when you introduce generics, you change the kind of the type to be a type function: </a:t>
            </a:r>
            <a:r>
              <a:rPr lang="en-AU" sz="1200" kern="1200" baseline="0" dirty="0" err="1">
                <a:solidFill>
                  <a:schemeClr val="tx1"/>
                </a:solidFill>
                <a:latin typeface="+mn-lt"/>
                <a:ea typeface="+mn-ea"/>
                <a:cs typeface="+mn-cs"/>
              </a:rPr>
              <a:t>ie</a:t>
            </a:r>
            <a:r>
              <a:rPr lang="en-AU" sz="1200" kern="1200" baseline="0" dirty="0">
                <a:solidFill>
                  <a:schemeClr val="tx1"/>
                </a:solidFill>
                <a:latin typeface="+mn-lt"/>
                <a:ea typeface="+mn-ea"/>
                <a:cs typeface="+mn-cs"/>
              </a:rPr>
              <a:t> a type that takes another type to produce a type. This is why Maybe a has a kind of type arrow type, because it’s a type function that takes a type and returns a type. If you “call” the Maybe type with </a:t>
            </a:r>
            <a:r>
              <a:rPr lang="en-AU" sz="1200" kern="1200" baseline="0" dirty="0" err="1">
                <a:solidFill>
                  <a:schemeClr val="tx1"/>
                </a:solidFill>
                <a:latin typeface="+mn-lt"/>
                <a:ea typeface="+mn-ea"/>
                <a:cs typeface="+mn-cs"/>
              </a:rPr>
              <a:t>Int</a:t>
            </a:r>
            <a:r>
              <a:rPr lang="en-AU" sz="1200" kern="1200" baseline="0" dirty="0">
                <a:solidFill>
                  <a:schemeClr val="tx1"/>
                </a:solidFill>
                <a:latin typeface="+mn-lt"/>
                <a:ea typeface="+mn-ea"/>
                <a:cs typeface="+mn-cs"/>
              </a:rPr>
              <a:t> (written as Maybe </a:t>
            </a:r>
            <a:r>
              <a:rPr lang="en-AU" sz="1200" kern="1200" baseline="0" dirty="0" err="1">
                <a:solidFill>
                  <a:schemeClr val="tx1"/>
                </a:solidFill>
                <a:latin typeface="+mn-lt"/>
                <a:ea typeface="+mn-ea"/>
                <a:cs typeface="+mn-cs"/>
              </a:rPr>
              <a:t>Int</a:t>
            </a:r>
            <a:r>
              <a:rPr lang="en-AU" sz="1200" kern="1200" baseline="0" dirty="0">
                <a:solidFill>
                  <a:schemeClr val="tx1"/>
                </a:solidFill>
                <a:latin typeface="+mn-lt"/>
                <a:ea typeface="+mn-ea"/>
                <a:cs typeface="+mn-cs"/>
              </a:rPr>
              <a:t>), then you’ve invoked a type function and just made a new type that is Maybe specialised to </a:t>
            </a:r>
            <a:r>
              <a:rPr lang="en-AU" sz="1200" kern="1200" baseline="0" dirty="0" err="1">
                <a:solidFill>
                  <a:schemeClr val="tx1"/>
                </a:solidFill>
                <a:latin typeface="+mn-lt"/>
                <a:ea typeface="+mn-ea"/>
                <a:cs typeface="+mn-cs"/>
              </a:rPr>
              <a:t>Ints</a:t>
            </a:r>
            <a:r>
              <a:rPr lang="en-AU" sz="1200" kern="1200" baseline="0" dirty="0">
                <a:solidFill>
                  <a:schemeClr val="tx1"/>
                </a:solidFill>
                <a:latin typeface="+mn-lt"/>
                <a:ea typeface="+mn-ea"/>
                <a:cs typeface="+mn-cs"/>
              </a:rPr>
              <a:t>.</a:t>
            </a:r>
          </a:p>
          <a:p>
            <a:endParaRPr lang="en-AU" sz="1200" kern="1200" baseline="0" dirty="0">
              <a:solidFill>
                <a:schemeClr val="tx1"/>
              </a:solidFill>
              <a:latin typeface="+mn-lt"/>
              <a:ea typeface="+mn-ea"/>
              <a:cs typeface="+mn-cs"/>
            </a:endParaRPr>
          </a:p>
          <a:p>
            <a:r>
              <a:rPr lang="en-AU" sz="1200" kern="1200" baseline="0" dirty="0">
                <a:solidFill>
                  <a:schemeClr val="tx1"/>
                </a:solidFill>
                <a:latin typeface="+mn-lt"/>
                <a:ea typeface="+mn-ea"/>
                <a:cs typeface="+mn-cs"/>
              </a:rPr>
              <a:t>Higher-</a:t>
            </a:r>
            <a:r>
              <a:rPr lang="en-AU" sz="1200" kern="1200" baseline="0" dirty="0" err="1">
                <a:solidFill>
                  <a:schemeClr val="tx1"/>
                </a:solidFill>
                <a:latin typeface="+mn-lt"/>
                <a:ea typeface="+mn-ea"/>
                <a:cs typeface="+mn-cs"/>
              </a:rPr>
              <a:t>kinded</a:t>
            </a:r>
            <a:r>
              <a:rPr lang="en-AU" sz="1200" kern="1200" baseline="0" dirty="0">
                <a:solidFill>
                  <a:schemeClr val="tx1"/>
                </a:solidFill>
                <a:latin typeface="+mn-lt"/>
                <a:ea typeface="+mn-ea"/>
                <a:cs typeface="+mn-cs"/>
              </a:rPr>
              <a:t> types is where you can write generics code where the generic type parameters can be “higher </a:t>
            </a:r>
            <a:r>
              <a:rPr lang="en-AU" sz="1200" kern="1200" baseline="0" dirty="0" err="1">
                <a:solidFill>
                  <a:schemeClr val="tx1"/>
                </a:solidFill>
                <a:latin typeface="+mn-lt"/>
                <a:ea typeface="+mn-ea"/>
                <a:cs typeface="+mn-cs"/>
              </a:rPr>
              <a:t>kinded</a:t>
            </a:r>
            <a:r>
              <a:rPr lang="en-AU" sz="1200" kern="1200" baseline="0" dirty="0">
                <a:solidFill>
                  <a:schemeClr val="tx1"/>
                </a:solidFill>
                <a:latin typeface="+mn-lt"/>
                <a:ea typeface="+mn-ea"/>
                <a:cs typeface="+mn-cs"/>
              </a:rPr>
              <a:t>”. </a:t>
            </a:r>
            <a:r>
              <a:rPr lang="en-AU" sz="1200" kern="1200" baseline="0" dirty="0" err="1">
                <a:solidFill>
                  <a:schemeClr val="tx1"/>
                </a:solidFill>
                <a:latin typeface="+mn-lt"/>
                <a:ea typeface="+mn-ea"/>
                <a:cs typeface="+mn-cs"/>
              </a:rPr>
              <a:t>ie</a:t>
            </a:r>
            <a:r>
              <a:rPr lang="en-AU" sz="1200" kern="1200" baseline="0" dirty="0">
                <a:solidFill>
                  <a:schemeClr val="tx1"/>
                </a:solidFill>
                <a:latin typeface="+mn-lt"/>
                <a:ea typeface="+mn-ea"/>
                <a:cs typeface="+mn-cs"/>
              </a:rPr>
              <a:t> type arrow type, or type arrow type arrow type and so on. This isn’t possible in .NET, but it is possible in languages like Scala and Haskell. We’ll be using higher-</a:t>
            </a:r>
            <a:r>
              <a:rPr lang="en-AU" sz="1200" kern="1200" baseline="0" dirty="0" err="1">
                <a:solidFill>
                  <a:schemeClr val="tx1"/>
                </a:solidFill>
                <a:latin typeface="+mn-lt"/>
                <a:ea typeface="+mn-ea"/>
                <a:cs typeface="+mn-cs"/>
              </a:rPr>
              <a:t>kinded</a:t>
            </a:r>
            <a:r>
              <a:rPr lang="en-AU" sz="1200" kern="1200" baseline="0" dirty="0">
                <a:solidFill>
                  <a:schemeClr val="tx1"/>
                </a:solidFill>
                <a:latin typeface="+mn-lt"/>
                <a:ea typeface="+mn-ea"/>
                <a:cs typeface="+mn-cs"/>
              </a:rPr>
              <a:t> types to express our functional patterns, but keep in mind that just because your language doesn’t support higher-</a:t>
            </a:r>
            <a:r>
              <a:rPr lang="en-AU" sz="1200" kern="1200" baseline="0" dirty="0" err="1">
                <a:solidFill>
                  <a:schemeClr val="tx1"/>
                </a:solidFill>
                <a:latin typeface="+mn-lt"/>
                <a:ea typeface="+mn-ea"/>
                <a:cs typeface="+mn-cs"/>
              </a:rPr>
              <a:t>kinded</a:t>
            </a:r>
            <a:r>
              <a:rPr lang="en-AU" sz="1200" kern="1200" baseline="0" dirty="0">
                <a:solidFill>
                  <a:schemeClr val="tx1"/>
                </a:solidFill>
                <a:latin typeface="+mn-lt"/>
                <a:ea typeface="+mn-ea"/>
                <a:cs typeface="+mn-cs"/>
              </a:rPr>
              <a:t> types doesn’t mean you can’t use the patterns. I’ll explain that further once we’ve covered our first pattern.</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8</a:t>
            </a:fld>
            <a:endParaRPr lang="en-AU"/>
          </a:p>
        </p:txBody>
      </p:sp>
    </p:spTree>
    <p:extLst>
      <p:ext uri="{BB962C8B-B14F-4D97-AF65-F5344CB8AC3E}">
        <p14:creationId xmlns:p14="http://schemas.microsoft.com/office/powerpoint/2010/main" val="1726173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pattern we’ll begin</a:t>
            </a:r>
            <a:r>
              <a:rPr lang="en-AU" baseline="0" dirty="0"/>
              <a:t> with is the functor, but let’s start by look at some motivating examples of some code that could be cleaned up, and then we’ll dive into how functors work before circling back to clean up that code by using functors.</a:t>
            </a:r>
          </a:p>
        </p:txBody>
      </p:sp>
      <p:sp>
        <p:nvSpPr>
          <p:cNvPr id="4" name="Slide Number Placeholder 3"/>
          <p:cNvSpPr>
            <a:spLocks noGrp="1"/>
          </p:cNvSpPr>
          <p:nvPr>
            <p:ph type="sldNum" sz="quarter" idx="10"/>
          </p:nvPr>
        </p:nvSpPr>
        <p:spPr/>
        <p:txBody>
          <a:bodyPr/>
          <a:lstStyle/>
          <a:p>
            <a:fld id="{C2046987-5FBA-4525-8680-E711FCC4458A}" type="slidenum">
              <a:rPr lang="en-AU" smtClean="0"/>
              <a:t>9</a:t>
            </a:fld>
            <a:endParaRPr lang="en-AU"/>
          </a:p>
        </p:txBody>
      </p:sp>
    </p:spTree>
    <p:extLst>
      <p:ext uri="{BB962C8B-B14F-4D97-AF65-F5344CB8AC3E}">
        <p14:creationId xmlns:p14="http://schemas.microsoft.com/office/powerpoint/2010/main" val="3235240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a:t>Imagine we have a Maybe </a:t>
            </a:r>
            <a:r>
              <a:rPr lang="en-AU" baseline="0" dirty="0" err="1"/>
              <a:t>Int</a:t>
            </a:r>
            <a:r>
              <a:rPr lang="en-AU" baseline="0" dirty="0"/>
              <a:t>, and all we want to do is just convert that </a:t>
            </a:r>
            <a:r>
              <a:rPr lang="en-AU" baseline="0" dirty="0" err="1"/>
              <a:t>int</a:t>
            </a:r>
            <a:r>
              <a:rPr lang="en-AU" baseline="0" dirty="0"/>
              <a:t> to a string if it exists. So if the Maybe is Just, we want to convert it’s value to a string. If the Maybe is Nothing, we do Nothing. Simple but fairly verbose. We can do a similar thing with Either types as well. So if the Either is a Right, then we want to convert the contained integer to a string, but if it is a Left, we want to leave it unchanged.</a:t>
            </a:r>
          </a:p>
          <a:p>
            <a:endParaRPr lang="en-AU" baseline="0" dirty="0"/>
          </a:p>
          <a:p>
            <a:r>
              <a:rPr lang="en-AU" baseline="0" dirty="0"/>
              <a:t>What about if we have a list of </a:t>
            </a:r>
            <a:r>
              <a:rPr lang="en-AU" baseline="0" dirty="0" err="1"/>
              <a:t>Ints</a:t>
            </a:r>
            <a:r>
              <a:rPr lang="en-AU" baseline="0" dirty="0"/>
              <a:t> and want to get a list of Strings? Another similar function, where we recur through the list converting each </a:t>
            </a:r>
            <a:r>
              <a:rPr lang="en-AU" baseline="0" dirty="0" err="1"/>
              <a:t>Int</a:t>
            </a:r>
            <a:r>
              <a:rPr lang="en-AU" baseline="0" dirty="0"/>
              <a:t> to a String in turn.</a:t>
            </a:r>
          </a:p>
          <a:p>
            <a:endParaRPr lang="en-AU" baseline="0" dirty="0"/>
          </a:p>
          <a:p>
            <a:r>
              <a:rPr lang="en-AU" baseline="0" dirty="0"/>
              <a:t>Notice how in all these examples, we’re transforming the value inside the various structures, while leaving the actual structures alone? Just goes to Just, Nothing to Nothing. Right to Right, Left to Left. The list’s length is unchanged. This pattern of boilerplate code is something that functors encapsulates and simplifies for you. Let’s see how.</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10</a:t>
            </a:fld>
            <a:endParaRPr lang="en-AU"/>
          </a:p>
        </p:txBody>
      </p:sp>
    </p:spTree>
    <p:extLst>
      <p:ext uri="{BB962C8B-B14F-4D97-AF65-F5344CB8AC3E}">
        <p14:creationId xmlns:p14="http://schemas.microsoft.com/office/powerpoint/2010/main" val="174300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a:t>So, a type that is a Functor is able to transform its values without altering its structure. The function that can do that is called map, and its type signature is up on the slide. Let’s break it down.</a:t>
            </a:r>
          </a:p>
          <a:p>
            <a:endParaRPr lang="en-AU" baseline="0" dirty="0"/>
          </a:p>
          <a:p>
            <a:r>
              <a:rPr lang="en-AU" baseline="0" dirty="0"/>
              <a:t>The first bit is saying that f must be a functor. Then we’re saying given a function that can transform ‘a’s into ‘b’s, and a structure ‘f’ of ‘a’s, the map function will give us back a structure ‘f’ of ‘b’s.</a:t>
            </a:r>
          </a:p>
          <a:p>
            <a:endParaRPr lang="en-AU" baseline="0" dirty="0"/>
          </a:p>
          <a:p>
            <a:r>
              <a:rPr lang="en-AU" baseline="0" dirty="0"/>
              <a:t>Now, this is all very abstract, so let’s look at a concrete example. Maybe is a functor, so let’s look at its map function. We can see that the ‘f’s in the type signature are now Maybes; it pattern matches on the Maybe, and if it’s Just it runs the </a:t>
            </a:r>
            <a:r>
              <a:rPr lang="en-AU" baseline="0" dirty="0" err="1"/>
              <a:t>fn</a:t>
            </a:r>
            <a:r>
              <a:rPr lang="en-AU" baseline="0" dirty="0"/>
              <a:t> function with the contents of the Just and rewraps it back up in Just. If the input Maybe is Nothing, then it just returns the same.</a:t>
            </a:r>
          </a:p>
          <a:p>
            <a:endParaRPr lang="en-AU" baseline="0" dirty="0"/>
          </a:p>
          <a:p>
            <a:r>
              <a:rPr lang="en-AU" baseline="0" dirty="0"/>
              <a:t>As you can see, map is simply transforming the value inside the Maybe, while retaining the outer Maybe structure unchanged. This is an important feature of the map function: it is structure preserving.</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11</a:t>
            </a:fld>
            <a:endParaRPr lang="en-AU"/>
          </a:p>
        </p:txBody>
      </p:sp>
    </p:spTree>
    <p:extLst>
      <p:ext uri="{BB962C8B-B14F-4D97-AF65-F5344CB8AC3E}">
        <p14:creationId xmlns:p14="http://schemas.microsoft.com/office/powerpoint/2010/main" val="125156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b="1">
                <a:solidFill>
                  <a:srgbClr val="453A62"/>
                </a:solidFill>
              </a:defRPr>
            </a:lvl1pPr>
          </a:lstStyle>
          <a:p>
            <a:r>
              <a:rPr lang="en-US" dirty="0"/>
              <a:t>Click to edit Master title style</a:t>
            </a:r>
            <a:endParaRPr lang="en-AU"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rgbClr val="61528A"/>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AU" dirty="0"/>
          </a:p>
        </p:txBody>
      </p:sp>
      <p:sp>
        <p:nvSpPr>
          <p:cNvPr id="4" name="Date Placeholder 3"/>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10/08/2017</a:t>
            </a:fld>
            <a:endParaRPr kumimoji="0" lang="en-AU"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A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95335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10/08/2017</a:t>
            </a:fld>
            <a:endParaRPr kumimoji="0" lang="en-AU" sz="1800" b="0" i="0" u="none" strike="noStrike" kern="0" cap="none" spc="0" normalizeH="0" baseline="0" noProof="0">
              <a:ln>
                <a:noFill/>
              </a:ln>
              <a:solidFill>
                <a:sysClr val="windowText" lastClr="000000"/>
              </a:solidFill>
              <a:effectLst/>
              <a:uLnTx/>
              <a:uFillTx/>
            </a:endParaRPr>
          </a:p>
        </p:txBody>
      </p:sp>
      <p:sp>
        <p:nvSpPr>
          <p:cNvPr id="6" name="Footer Placeholder 5"/>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A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09453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10/08/2017</a:t>
            </a:fld>
            <a:endParaRPr kumimoji="0" lang="en-AU"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A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024947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10/08/2017</a:t>
            </a:fld>
            <a:endParaRPr kumimoji="0" lang="en-AU"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A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369213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21180" y="365125"/>
            <a:ext cx="10057999" cy="1325563"/>
          </a:xfrm>
        </p:spPr>
        <p:txBody>
          <a:bodyPr/>
          <a:lstStyle>
            <a:lvl1pPr>
              <a:defRPr b="1">
                <a:solidFill>
                  <a:schemeClr val="accent5">
                    <a:lumMod val="50000"/>
                  </a:schemeClr>
                </a:solidFill>
              </a:defRPr>
            </a:lvl1pPr>
          </a:lstStyle>
          <a:p>
            <a:r>
              <a:rPr lang="en-US" dirty="0"/>
              <a:t>Click to edit Master title style</a:t>
            </a:r>
            <a:endParaRPr lang="en-AU" dirty="0"/>
          </a:p>
        </p:txBody>
      </p:sp>
      <p:sp>
        <p:nvSpPr>
          <p:cNvPr id="3" name="Content Placeholder 2"/>
          <p:cNvSpPr>
            <a:spLocks noGrp="1"/>
          </p:cNvSpPr>
          <p:nvPr>
            <p:ph idx="1"/>
          </p:nvPr>
        </p:nvSpPr>
        <p:spPr>
          <a:xfrm>
            <a:off x="312821" y="1825624"/>
            <a:ext cx="11566358" cy="471153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cxnSp>
        <p:nvCxnSpPr>
          <p:cNvPr id="9" name="Straight Connector 8"/>
          <p:cNvCxnSpPr/>
          <p:nvPr userDrawn="1"/>
        </p:nvCxnSpPr>
        <p:spPr>
          <a:xfrm>
            <a:off x="1927860" y="1654259"/>
            <a:ext cx="9951318"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304799" y="6587206"/>
            <a:ext cx="11590422"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Oval 4"/>
          <p:cNvSpPr/>
          <p:nvPr userDrawn="1"/>
        </p:nvSpPr>
        <p:spPr>
          <a:xfrm>
            <a:off x="365759" y="442677"/>
            <a:ext cx="1203961" cy="1203961"/>
          </a:xfrm>
          <a:prstGeom prst="ellipse">
            <a:avLst/>
          </a:prstGeom>
          <a:noFill/>
          <a:ln w="889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9500" dirty="0">
                <a:solidFill>
                  <a:schemeClr val="accent5">
                    <a:lumMod val="50000"/>
                  </a:schemeClr>
                </a:solidFill>
                <a:latin typeface="Consolas" panose="020B0609020204030204" pitchFamily="49" charset="0"/>
              </a:rPr>
              <a:t>λ</a:t>
            </a:r>
            <a:endParaRPr lang="en-AU" sz="9500" dirty="0">
              <a:solidFill>
                <a:schemeClr val="accent5">
                  <a:lumMod val="50000"/>
                </a:schemeClr>
              </a:solidFill>
              <a:latin typeface="Consolas" panose="020B0609020204030204" pitchFamily="49" charset="0"/>
            </a:endParaRPr>
          </a:p>
        </p:txBody>
      </p:sp>
    </p:spTree>
    <p:extLst>
      <p:ext uri="{BB962C8B-B14F-4D97-AF65-F5344CB8AC3E}">
        <p14:creationId xmlns:p14="http://schemas.microsoft.com/office/powerpoint/2010/main" val="2672957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10/08/2017</a:t>
            </a:fld>
            <a:endParaRPr kumimoji="0" lang="en-AU"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A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778039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10/08/2017</a:t>
            </a:fld>
            <a:endParaRPr kumimoji="0" lang="en-AU" sz="1800" b="0" i="0" u="none" strike="noStrike" kern="0" cap="none" spc="0" normalizeH="0" baseline="0" noProof="0">
              <a:ln>
                <a:noFill/>
              </a:ln>
              <a:solidFill>
                <a:sysClr val="windowText" lastClr="000000"/>
              </a:solidFill>
              <a:effectLst/>
              <a:uLnTx/>
              <a:uFillTx/>
            </a:endParaRPr>
          </a:p>
        </p:txBody>
      </p:sp>
      <p:sp>
        <p:nvSpPr>
          <p:cNvPr id="6" name="Footer Placeholder 5"/>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A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059124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10/08/2017</a:t>
            </a:fld>
            <a:endParaRPr kumimoji="0" lang="en-AU" sz="1800" b="0" i="0" u="none" strike="noStrike" kern="0" cap="none" spc="0" normalizeH="0" baseline="0" noProof="0">
              <a:ln>
                <a:noFill/>
              </a:ln>
              <a:solidFill>
                <a:sysClr val="windowText" lastClr="000000"/>
              </a:solidFill>
              <a:effectLst/>
              <a:uLnTx/>
              <a:uFillTx/>
            </a:endParaRPr>
          </a:p>
        </p:txBody>
      </p:sp>
      <p:sp>
        <p:nvSpPr>
          <p:cNvPr id="8" name="Footer Placeholder 7"/>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9" name="Slide Number Placeholder 8"/>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A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241847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10/08/2017</a:t>
            </a:fld>
            <a:endParaRPr kumimoji="0" lang="en-AU" sz="1800" b="0" i="0" u="none" strike="noStrike" kern="0" cap="none" spc="0" normalizeH="0" baseline="0" noProof="0">
              <a:ln>
                <a:noFill/>
              </a:ln>
              <a:solidFill>
                <a:sysClr val="windowText" lastClr="000000"/>
              </a:solidFill>
              <a:effectLst/>
              <a:uLnTx/>
              <a:uFillTx/>
            </a:endParaRPr>
          </a:p>
        </p:txBody>
      </p:sp>
      <p:sp>
        <p:nvSpPr>
          <p:cNvPr id="4" name="Footer Placeholder 3"/>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5" name="Slide Number Placeholder 4"/>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A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15731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10/08/2017</a:t>
            </a:fld>
            <a:endParaRPr kumimoji="0" lang="en-AU" sz="1800" b="0" i="0" u="none" strike="noStrike" kern="0" cap="none" spc="0" normalizeH="0" baseline="0" noProof="0">
              <a:ln>
                <a:noFill/>
              </a:ln>
              <a:solidFill>
                <a:sysClr val="windowText" lastClr="000000"/>
              </a:solidFill>
              <a:effectLst/>
              <a:uLnTx/>
              <a:uFillTx/>
            </a:endParaRPr>
          </a:p>
        </p:txBody>
      </p:sp>
      <p:sp>
        <p:nvSpPr>
          <p:cNvPr id="3" name="Footer Placeholder 2"/>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4" name="Slide Number Placeholder 3"/>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A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409651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bsection Title">
    <p:spTree>
      <p:nvGrpSpPr>
        <p:cNvPr id="1" name=""/>
        <p:cNvGrpSpPr/>
        <p:nvPr/>
      </p:nvGrpSpPr>
      <p:grpSpPr>
        <a:xfrm>
          <a:off x="0" y="0"/>
          <a:ext cx="0" cy="0"/>
          <a:chOff x="0" y="0"/>
          <a:chExt cx="0" cy="0"/>
        </a:xfrm>
      </p:grpSpPr>
      <p:sp>
        <p:nvSpPr>
          <p:cNvPr id="5" name="Title 1"/>
          <p:cNvSpPr>
            <a:spLocks noGrp="1"/>
          </p:cNvSpPr>
          <p:nvPr>
            <p:ph type="title"/>
          </p:nvPr>
        </p:nvSpPr>
        <p:spPr>
          <a:xfrm>
            <a:off x="312819" y="2637718"/>
            <a:ext cx="11582401" cy="1325563"/>
          </a:xfrm>
        </p:spPr>
        <p:txBody>
          <a:bodyPr/>
          <a:lstStyle>
            <a:lvl1pPr algn="ctr">
              <a:defRPr lang="en-US" sz="4400" b="1" kern="1200" dirty="0">
                <a:solidFill>
                  <a:schemeClr val="accent5">
                    <a:lumMod val="50000"/>
                  </a:schemeClr>
                </a:solidFill>
                <a:latin typeface="+mj-lt"/>
                <a:ea typeface="+mj-ea"/>
                <a:cs typeface="+mj-cs"/>
              </a:defRPr>
            </a:lvl1pPr>
          </a:lstStyle>
          <a:p>
            <a:r>
              <a:rPr lang="en-US" dirty="0"/>
              <a:t>Click to edit Master title style</a:t>
            </a:r>
            <a:endParaRPr lang="en-AU" dirty="0"/>
          </a:p>
        </p:txBody>
      </p:sp>
      <p:cxnSp>
        <p:nvCxnSpPr>
          <p:cNvPr id="9" name="Straight Connector 8"/>
          <p:cNvCxnSpPr/>
          <p:nvPr userDrawn="1"/>
        </p:nvCxnSpPr>
        <p:spPr>
          <a:xfrm>
            <a:off x="304799" y="3996161"/>
            <a:ext cx="11590422"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303766" y="2592730"/>
            <a:ext cx="11590422"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 name="Oval 5"/>
          <p:cNvSpPr/>
          <p:nvPr userDrawn="1"/>
        </p:nvSpPr>
        <p:spPr>
          <a:xfrm>
            <a:off x="5075207" y="262025"/>
            <a:ext cx="2041586" cy="2041586"/>
          </a:xfrm>
          <a:prstGeom prst="ellipse">
            <a:avLst/>
          </a:prstGeom>
          <a:noFill/>
          <a:ln w="1079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4500" dirty="0">
                <a:solidFill>
                  <a:schemeClr val="accent5">
                    <a:lumMod val="50000"/>
                  </a:schemeClr>
                </a:solidFill>
                <a:latin typeface="Consolas" panose="020B0609020204030204" pitchFamily="49" charset="0"/>
              </a:rPr>
              <a:t>λ</a:t>
            </a:r>
            <a:endParaRPr lang="en-AU" sz="14500" dirty="0">
              <a:solidFill>
                <a:schemeClr val="accent5">
                  <a:lumMod val="50000"/>
                </a:schemeClr>
              </a:solidFill>
              <a:latin typeface="Consolas" panose="020B0609020204030204" pitchFamily="49" charset="0"/>
            </a:endParaRPr>
          </a:p>
        </p:txBody>
      </p:sp>
    </p:spTree>
    <p:extLst>
      <p:ext uri="{BB962C8B-B14F-4D97-AF65-F5344CB8AC3E}">
        <p14:creationId xmlns:p14="http://schemas.microsoft.com/office/powerpoint/2010/main" val="1023140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10/08/2017</a:t>
            </a:fld>
            <a:endParaRPr kumimoji="0" lang="en-AU" sz="1800" b="0" i="0" u="none" strike="noStrike" kern="0" cap="none" spc="0" normalizeH="0" baseline="0" noProof="0">
              <a:ln>
                <a:noFill/>
              </a:ln>
              <a:solidFill>
                <a:sysClr val="windowText" lastClr="000000"/>
              </a:solidFill>
              <a:effectLst/>
              <a:uLnTx/>
              <a:uFillTx/>
            </a:endParaRPr>
          </a:p>
        </p:txBody>
      </p:sp>
      <p:sp>
        <p:nvSpPr>
          <p:cNvPr id="6" name="Footer Placeholder 5"/>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A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791560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200" b="0" i="0" u="none" strike="noStrike" kern="0" cap="none" spc="0" normalizeH="0" baseline="0" noProof="0" smtClean="0">
                <a:ln>
                  <a:noFill/>
                </a:ln>
                <a:solidFill>
                  <a:schemeClr val="tx1">
                    <a:tint val="75000"/>
                  </a:schemeClr>
                </a:solidFill>
                <a:effectLst/>
                <a:uLnTx/>
                <a:uFillTx/>
              </a:rPr>
              <a:pPr marL="0" marR="0" lvl="0" indent="0" algn="l" defTabSz="914400" eaLnBrk="1" fontAlgn="auto" latinLnBrk="0" hangingPunct="1">
                <a:lnSpc>
                  <a:spcPct val="100000"/>
                </a:lnSpc>
                <a:spcBef>
                  <a:spcPts val="0"/>
                </a:spcBef>
                <a:spcAft>
                  <a:spcPts val="0"/>
                </a:spcAft>
                <a:buClrTx/>
                <a:buSzTx/>
                <a:buFontTx/>
                <a:buNone/>
                <a:tabLst/>
                <a:defRPr/>
              </a:pPr>
              <a:t>10/08/2017</a:t>
            </a:fld>
            <a:endParaRPr kumimoji="0" lang="en-AU" sz="1200" b="0" i="0" u="none" strike="noStrike" kern="0" cap="none" spc="0" normalizeH="0" baseline="0" noProof="0">
              <a:ln>
                <a:noFill/>
              </a:ln>
              <a:solidFill>
                <a:schemeClr val="tx1">
                  <a:tint val="75000"/>
                </a:schemeClr>
              </a:solidFill>
              <a:effectLst/>
              <a:uLnTx/>
              <a:uFillTx/>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200" b="0" i="0" u="none" strike="noStrike" kern="0" cap="none" spc="0" normalizeH="0" baseline="0" noProof="0">
              <a:ln>
                <a:noFill/>
              </a:ln>
              <a:solidFill>
                <a:schemeClr val="tx1">
                  <a:tint val="75000"/>
                </a:schemeClr>
              </a:solidFill>
              <a:effectLst/>
              <a:uLnTx/>
              <a:uFillTx/>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200" b="0" i="0" u="none" strike="noStrike" kern="0" cap="none" spc="0" normalizeH="0" baseline="0" noProof="0" smtClean="0">
                <a:ln>
                  <a:noFill/>
                </a:ln>
                <a:solidFill>
                  <a:schemeClr val="tx1">
                    <a:tint val="75000"/>
                  </a:schemeClr>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a:t>
            </a:fld>
            <a:endParaRPr kumimoji="0" lang="en-AU" sz="1200" b="0" i="0" u="none" strike="noStrike" kern="0" cap="none" spc="0" normalizeH="0" baseline="0" noProof="0">
              <a:ln>
                <a:noFill/>
              </a:ln>
              <a:solidFill>
                <a:schemeClr val="tx1">
                  <a:tint val="75000"/>
                </a:schemeClr>
              </a:solidFill>
              <a:effectLst/>
              <a:uLnTx/>
              <a:uFillTx/>
            </a:endParaRPr>
          </a:p>
        </p:txBody>
      </p:sp>
    </p:spTree>
    <p:extLst>
      <p:ext uri="{BB962C8B-B14F-4D97-AF65-F5344CB8AC3E}">
        <p14:creationId xmlns:p14="http://schemas.microsoft.com/office/powerpoint/2010/main" val="13927651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notesSlide" Target="../notesSlides/notesSlide1.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image" Target="../media/image10.jp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33.gif"/></Relationships>
</file>

<file path=ppt/slides/_rels/slide3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image" Target="../media/image40.png"/><Relationship Id="rId16"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7270615" y="6004619"/>
            <a:ext cx="4604017" cy="369332"/>
          </a:xfrm>
          <a:prstGeom prst="rect">
            <a:avLst/>
          </a:prstGeom>
          <a:noFill/>
        </p:spPr>
        <p:txBody>
          <a:bodyPr wrap="none" rtlCol="0">
            <a:spAutoFit/>
          </a:bodyPr>
          <a:lstStyle/>
          <a:p>
            <a:r>
              <a:rPr lang="en-AU" dirty="0"/>
              <a:t>Enterprise Implementation of Observer Pattern</a:t>
            </a:r>
          </a:p>
        </p:txBody>
      </p:sp>
      <p:sp>
        <p:nvSpPr>
          <p:cNvPr id="2" name="Title 1"/>
          <p:cNvSpPr>
            <a:spLocks noGrp="1"/>
          </p:cNvSpPr>
          <p:nvPr>
            <p:ph type="ctrTitle"/>
          </p:nvPr>
        </p:nvSpPr>
        <p:spPr>
          <a:xfrm>
            <a:off x="218071" y="2036316"/>
            <a:ext cx="6930190" cy="3639831"/>
          </a:xfrm>
        </p:spPr>
        <p:txBody>
          <a:bodyPr>
            <a:normAutofit/>
          </a:bodyPr>
          <a:lstStyle/>
          <a:p>
            <a:pPr algn="l"/>
            <a:r>
              <a:rPr lang="en-AU" sz="5600" dirty="0">
                <a:solidFill>
                  <a:schemeClr val="accent5">
                    <a:lumMod val="50000"/>
                  </a:schemeClr>
                </a:solidFill>
              </a:rPr>
              <a:t>Functional Programming Patterns</a:t>
            </a:r>
          </a:p>
        </p:txBody>
      </p:sp>
      <p:sp>
        <p:nvSpPr>
          <p:cNvPr id="3" name="Subtitle 2"/>
          <p:cNvSpPr>
            <a:spLocks noGrp="1"/>
          </p:cNvSpPr>
          <p:nvPr>
            <p:ph type="subTitle" idx="1"/>
          </p:nvPr>
        </p:nvSpPr>
        <p:spPr>
          <a:xfrm>
            <a:off x="218071" y="5676149"/>
            <a:ext cx="6882063" cy="403529"/>
          </a:xfrm>
        </p:spPr>
        <p:txBody>
          <a:bodyPr>
            <a:normAutofit lnSpcReduction="10000"/>
          </a:bodyPr>
          <a:lstStyle/>
          <a:p>
            <a:pPr algn="l"/>
            <a:r>
              <a:rPr lang="en-AU" dirty="0">
                <a:solidFill>
                  <a:schemeClr val="accent5">
                    <a:lumMod val="75000"/>
                  </a:schemeClr>
                </a:solidFill>
              </a:rPr>
              <a:t>For Mere Mortals</a:t>
            </a:r>
          </a:p>
        </p:txBody>
      </p:sp>
      <p:pic>
        <p:nvPicPr>
          <p:cNvPr id="2050" name="Picture 2" descr="https://foodfreedom.files.wordpress.com/2010/11/hat-tip.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9784340" y="6342730"/>
            <a:ext cx="360950" cy="3463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145290" y="6319751"/>
            <a:ext cx="1676036" cy="369332"/>
          </a:xfrm>
          <a:prstGeom prst="rect">
            <a:avLst/>
          </a:prstGeom>
          <a:noFill/>
        </p:spPr>
        <p:txBody>
          <a:bodyPr wrap="none" rtlCol="0">
            <a:spAutoFit/>
          </a:bodyPr>
          <a:lstStyle/>
          <a:p>
            <a:r>
              <a:rPr lang="en-AU" dirty="0"/>
              <a:t>@</a:t>
            </a:r>
            <a:r>
              <a:rPr lang="en-AU" dirty="0" err="1"/>
              <a:t>progpaintings</a:t>
            </a:r>
            <a:endParaRPr lang="en-AU" dirty="0"/>
          </a:p>
        </p:txBody>
      </p:sp>
      <p:sp>
        <p:nvSpPr>
          <p:cNvPr id="7" name="Rectangle 6"/>
          <p:cNvSpPr/>
          <p:nvPr/>
        </p:nvSpPr>
        <p:spPr>
          <a:xfrm>
            <a:off x="7270615" y="6004620"/>
            <a:ext cx="4550711" cy="767656"/>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10" name="Group 9"/>
          <p:cNvGrpSpPr/>
          <p:nvPr/>
        </p:nvGrpSpPr>
        <p:grpSpPr>
          <a:xfrm>
            <a:off x="304742" y="6316688"/>
            <a:ext cx="1986771" cy="369332"/>
            <a:chOff x="304742" y="6316688"/>
            <a:chExt cx="1986771" cy="369332"/>
          </a:xfrm>
        </p:grpSpPr>
        <p:pic>
          <p:nvPicPr>
            <p:cNvPr id="2052" name="Picture 4" descr="https://cdn1.iconfinder.com/data/icons/logotypes/32/twitter-128.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42" y="6343121"/>
              <a:ext cx="342899" cy="34289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32854" y="6316688"/>
              <a:ext cx="1658659" cy="369332"/>
            </a:xfrm>
            <a:prstGeom prst="rect">
              <a:avLst/>
            </a:prstGeom>
            <a:noFill/>
          </p:spPr>
          <p:txBody>
            <a:bodyPr wrap="none" rtlCol="0">
              <a:spAutoFit/>
            </a:bodyPr>
            <a:lstStyle/>
            <a:p>
              <a:r>
                <a:rPr lang="en-AU" dirty="0">
                  <a:solidFill>
                    <a:srgbClr val="55ACEE"/>
                  </a:solidFill>
                </a:rPr>
                <a:t>@</a:t>
              </a:r>
              <a:r>
                <a:rPr lang="en-AU" dirty="0" err="1">
                  <a:solidFill>
                    <a:srgbClr val="55ACEE"/>
                  </a:solidFill>
                </a:rPr>
                <a:t>danielchmbrs</a:t>
              </a:r>
              <a:endParaRPr lang="en-AU" dirty="0">
                <a:solidFill>
                  <a:srgbClr val="55ACEE"/>
                </a:solidFill>
              </a:endParaRPr>
            </a:p>
          </p:txBody>
        </p:sp>
      </p:gr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109" t="6350" r="2185" b="13143"/>
          <a:stretch/>
        </p:blipFill>
        <p:spPr>
          <a:xfrm>
            <a:off x="6934200" y="283211"/>
            <a:ext cx="4779993" cy="5723009"/>
          </a:xfrm>
          <a:prstGeom prst="rect">
            <a:avLst/>
          </a:prstGeom>
        </p:spPr>
      </p:pic>
      <p:sp>
        <p:nvSpPr>
          <p:cNvPr id="15" name="Oval 14"/>
          <p:cNvSpPr/>
          <p:nvPr/>
        </p:nvSpPr>
        <p:spPr>
          <a:xfrm>
            <a:off x="1939740" y="466704"/>
            <a:ext cx="3272791" cy="3272791"/>
          </a:xfrm>
          <a:prstGeom prst="ellipse">
            <a:avLst/>
          </a:prstGeom>
          <a:noFill/>
          <a:ln w="190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23900" dirty="0">
                <a:solidFill>
                  <a:schemeClr val="accent5">
                    <a:lumMod val="50000"/>
                  </a:schemeClr>
                </a:solidFill>
                <a:latin typeface="Consolas" panose="020B0609020204030204" pitchFamily="49" charset="0"/>
              </a:rPr>
              <a:t>λ</a:t>
            </a:r>
            <a:endParaRPr lang="en-AU" sz="23900" dirty="0">
              <a:solidFill>
                <a:schemeClr val="accent5">
                  <a:lumMod val="50000"/>
                </a:schemeClr>
              </a:solidFill>
              <a:latin typeface="Consolas" panose="020B0609020204030204" pitchFamily="49" charset="0"/>
            </a:endParaRPr>
          </a:p>
        </p:txBody>
      </p:sp>
    </p:spTree>
    <p:extLst>
      <p:ext uri="{BB962C8B-B14F-4D97-AF65-F5344CB8AC3E}">
        <p14:creationId xmlns:p14="http://schemas.microsoft.com/office/powerpoint/2010/main" val="37235571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Functors</a:t>
            </a:r>
            <a:br>
              <a:rPr lang="en-AU" dirty="0"/>
            </a:br>
            <a:r>
              <a:rPr lang="en-AU" sz="2800" dirty="0">
                <a:solidFill>
                  <a:srgbClr val="4472C4">
                    <a:lumMod val="75000"/>
                  </a:srgbClr>
                </a:solidFill>
              </a:rPr>
              <a:t>Life without functors</a:t>
            </a:r>
            <a:endParaRPr lang="en-AU" dirty="0"/>
          </a:p>
        </p:txBody>
      </p:sp>
      <p:sp>
        <p:nvSpPr>
          <p:cNvPr id="5" name="Rectangle 4"/>
          <p:cNvSpPr/>
          <p:nvPr/>
        </p:nvSpPr>
        <p:spPr>
          <a:xfrm>
            <a:off x="312821" y="1825624"/>
            <a:ext cx="5883342" cy="923330"/>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maybeIntToString</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a:t>
            </a:r>
            <a:r>
              <a:rPr lang="en-AU" dirty="0" err="1">
                <a:solidFill>
                  <a:schemeClr val="accent2"/>
                </a:solidFill>
                <a:latin typeface="Consolas" panose="020B0609020204030204" pitchFamily="49" charset="0"/>
                <a:cs typeface="Consolas" panose="020B0609020204030204" pitchFamily="49" charset="0"/>
              </a:rPr>
              <a:t>Int</a:t>
            </a:r>
            <a:r>
              <a:rPr lang="en-AU" dirty="0">
                <a:solidFill>
                  <a:srgbClr val="453A6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String</a:t>
            </a:r>
            <a:br>
              <a:rPr lang="en-AU" dirty="0">
                <a:solidFill>
                  <a:srgbClr val="C00000"/>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maybeIntToString</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rPr>
              <a:t>Just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i</a:t>
            </a:r>
            <a:r>
              <a:rPr lang="en-AU" dirty="0">
                <a:latin typeface="Consolas" panose="020B0609020204030204" pitchFamily="49" charset="0"/>
                <a:cs typeface="Consolas" panose="020B0609020204030204" pitchFamily="49" charset="0"/>
              </a:rPr>
              <a:t>) = </a:t>
            </a:r>
            <a:r>
              <a:rPr lang="en-AU" dirty="0">
                <a:solidFill>
                  <a:srgbClr val="C00000"/>
                </a:solidFill>
                <a:latin typeface="Consolas" panose="020B0609020204030204" pitchFamily="49" charset="0"/>
              </a:rPr>
              <a:t>Just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toString</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i</a:t>
            </a:r>
            <a:r>
              <a:rPr lang="en-AU" dirty="0">
                <a:latin typeface="Consolas" panose="020B0609020204030204" pitchFamily="49" charset="0"/>
                <a:cs typeface="Consolas" panose="020B0609020204030204" pitchFamily="49" charset="0"/>
              </a:rPr>
              <a:t>)</a:t>
            </a:r>
          </a:p>
          <a:p>
            <a:r>
              <a:rPr lang="en-AU" dirty="0" err="1">
                <a:latin typeface="Consolas" panose="020B0609020204030204" pitchFamily="49" charset="0"/>
                <a:cs typeface="Consolas" panose="020B0609020204030204" pitchFamily="49" charset="0"/>
              </a:rPr>
              <a:t>maybeIntToString</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rPr>
              <a:t>Nothing</a:t>
            </a:r>
            <a:r>
              <a:rPr lang="en-AU" dirty="0">
                <a:latin typeface="Consolas" panose="020B0609020204030204" pitchFamily="49" charset="0"/>
                <a:cs typeface="Consolas" panose="020B0609020204030204" pitchFamily="49" charset="0"/>
              </a:rPr>
              <a:t>  = </a:t>
            </a:r>
            <a:r>
              <a:rPr lang="en-AU" dirty="0">
                <a:solidFill>
                  <a:srgbClr val="C00000"/>
                </a:solidFill>
                <a:latin typeface="Consolas" panose="020B0609020204030204" pitchFamily="49" charset="0"/>
              </a:rPr>
              <a:t>Nothing</a:t>
            </a:r>
          </a:p>
        </p:txBody>
      </p:sp>
      <p:sp>
        <p:nvSpPr>
          <p:cNvPr id="6" name="Rectangle 5"/>
          <p:cNvSpPr/>
          <p:nvPr/>
        </p:nvSpPr>
        <p:spPr>
          <a:xfrm>
            <a:off x="312821" y="3654424"/>
            <a:ext cx="8036174" cy="923330"/>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eitherIntToString</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Either String </a:t>
            </a:r>
            <a:r>
              <a:rPr lang="en-AU" dirty="0" err="1">
                <a:solidFill>
                  <a:schemeClr val="accent2"/>
                </a:solidFill>
                <a:latin typeface="Consolas" panose="020B0609020204030204" pitchFamily="49" charset="0"/>
                <a:cs typeface="Consolas" panose="020B0609020204030204" pitchFamily="49" charset="0"/>
              </a:rPr>
              <a:t>Int</a:t>
            </a:r>
            <a:r>
              <a:rPr lang="en-AU" dirty="0">
                <a:solidFill>
                  <a:srgbClr val="453A6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Either String String</a:t>
            </a:r>
            <a:br>
              <a:rPr lang="en-AU" dirty="0">
                <a:solidFill>
                  <a:srgbClr val="C00000"/>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eitherIntToString</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rPr>
              <a:t>Right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i</a:t>
            </a:r>
            <a:r>
              <a:rPr lang="en-AU" dirty="0">
                <a:latin typeface="Consolas" panose="020B0609020204030204" pitchFamily="49" charset="0"/>
                <a:cs typeface="Consolas" panose="020B0609020204030204" pitchFamily="49" charset="0"/>
              </a:rPr>
              <a:t>) = </a:t>
            </a:r>
            <a:r>
              <a:rPr lang="en-AU" dirty="0">
                <a:solidFill>
                  <a:srgbClr val="C00000"/>
                </a:solidFill>
                <a:latin typeface="Consolas" panose="020B0609020204030204" pitchFamily="49" charset="0"/>
              </a:rPr>
              <a:t>Right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toString</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i</a:t>
            </a:r>
            <a:r>
              <a:rPr lang="en-AU" dirty="0">
                <a:latin typeface="Consolas" panose="020B0609020204030204" pitchFamily="49" charset="0"/>
                <a:cs typeface="Consolas" panose="020B0609020204030204" pitchFamily="49" charset="0"/>
              </a:rPr>
              <a:t>)</a:t>
            </a:r>
          </a:p>
          <a:p>
            <a:r>
              <a:rPr lang="en-AU" dirty="0" err="1">
                <a:latin typeface="Consolas" panose="020B0609020204030204" pitchFamily="49" charset="0"/>
                <a:cs typeface="Consolas" panose="020B0609020204030204" pitchFamily="49" charset="0"/>
              </a:rPr>
              <a:t>eitherIntToString</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rPr>
              <a:t>Left</a:t>
            </a:r>
            <a:r>
              <a:rPr lang="en-AU" dirty="0">
                <a:latin typeface="Consolas" panose="020B0609020204030204" pitchFamily="49" charset="0"/>
                <a:cs typeface="Consolas" panose="020B0609020204030204" pitchFamily="49" charset="0"/>
              </a:rPr>
              <a:t> e)  = </a:t>
            </a:r>
            <a:r>
              <a:rPr lang="en-AU" dirty="0">
                <a:solidFill>
                  <a:srgbClr val="C00000"/>
                </a:solidFill>
                <a:latin typeface="Consolas" panose="020B0609020204030204" pitchFamily="49" charset="0"/>
              </a:rPr>
              <a:t>Left</a:t>
            </a:r>
            <a:r>
              <a:rPr lang="en-AU" dirty="0">
                <a:latin typeface="Consolas" panose="020B0609020204030204" pitchFamily="49" charset="0"/>
                <a:cs typeface="Consolas" panose="020B0609020204030204" pitchFamily="49" charset="0"/>
              </a:rPr>
              <a:t> e</a:t>
            </a:r>
          </a:p>
        </p:txBody>
      </p:sp>
      <p:sp>
        <p:nvSpPr>
          <p:cNvPr id="7" name="Rectangle 6"/>
          <p:cNvSpPr/>
          <p:nvPr/>
        </p:nvSpPr>
        <p:spPr>
          <a:xfrm>
            <a:off x="312821" y="5483224"/>
            <a:ext cx="7909538" cy="923330"/>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listIntToString</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Int</a:t>
            </a:r>
            <a:r>
              <a:rPr lang="en-AU" dirty="0">
                <a:solidFill>
                  <a:srgbClr val="453A6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String</a:t>
            </a:r>
            <a:r>
              <a:rPr lang="en-AU" dirty="0">
                <a:solidFill>
                  <a:srgbClr val="453A62"/>
                </a:solidFill>
                <a:latin typeface="Consolas" panose="020B0609020204030204" pitchFamily="49" charset="0"/>
                <a:cs typeface="Consolas" panose="020B0609020204030204" pitchFamily="49" charset="0"/>
              </a:rPr>
              <a:t>]</a:t>
            </a:r>
            <a:br>
              <a:rPr lang="en-AU" dirty="0">
                <a:solidFill>
                  <a:srgbClr val="C00000"/>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listIntToString</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i</a:t>
            </a:r>
            <a:r>
              <a:rPr lang="en-AU" dirty="0">
                <a:latin typeface="Consolas" panose="020B0609020204030204" pitchFamily="49" charset="0"/>
                <a:cs typeface="Consolas" panose="020B0609020204030204" pitchFamily="49" charset="0"/>
              </a:rPr>
              <a:t> : is) = </a:t>
            </a:r>
            <a:r>
              <a:rPr lang="en-AU" dirty="0" err="1">
                <a:latin typeface="Consolas" panose="020B0609020204030204" pitchFamily="49" charset="0"/>
                <a:cs typeface="Consolas" panose="020B0609020204030204" pitchFamily="49" charset="0"/>
              </a:rPr>
              <a:t>toString</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i</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listIntToString</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xs</a:t>
            </a:r>
            <a:br>
              <a:rPr lang="en-AU" dirty="0">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listIntToString</a:t>
            </a:r>
            <a:r>
              <a:rPr lang="en-AU" dirty="0">
                <a:latin typeface="Consolas" panose="020B0609020204030204" pitchFamily="49" charset="0"/>
                <a:cs typeface="Consolas" panose="020B0609020204030204" pitchFamily="49" charset="0"/>
              </a:rPr>
              <a:t> []       = []</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3079" y="2573039"/>
            <a:ext cx="3086100" cy="3086100"/>
          </a:xfrm>
          <a:prstGeom prst="rect">
            <a:avLst/>
          </a:prstGeom>
        </p:spPr>
      </p:pic>
    </p:spTree>
    <p:extLst>
      <p:ext uri="{BB962C8B-B14F-4D97-AF65-F5344CB8AC3E}">
        <p14:creationId xmlns:p14="http://schemas.microsoft.com/office/powerpoint/2010/main" val="17803606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Functor</a:t>
            </a:r>
            <a:br>
              <a:rPr lang="en-AU" dirty="0"/>
            </a:br>
            <a:r>
              <a:rPr lang="en-AU" sz="2800" dirty="0">
                <a:solidFill>
                  <a:srgbClr val="4472C4">
                    <a:lumMod val="75000"/>
                  </a:srgbClr>
                </a:solidFill>
              </a:rPr>
              <a:t>Transforming values inside a structure</a:t>
            </a:r>
            <a:endParaRPr lang="en-AU" dirty="0"/>
          </a:p>
        </p:txBody>
      </p:sp>
      <p:sp>
        <p:nvSpPr>
          <p:cNvPr id="5" name="Rectangle 4"/>
          <p:cNvSpPr/>
          <p:nvPr/>
        </p:nvSpPr>
        <p:spPr>
          <a:xfrm>
            <a:off x="322609" y="1987549"/>
            <a:ext cx="5503430"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Functor</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grpSp>
        <p:nvGrpSpPr>
          <p:cNvPr id="55" name="Group 54"/>
          <p:cNvGrpSpPr/>
          <p:nvPr/>
        </p:nvGrpSpPr>
        <p:grpSpPr>
          <a:xfrm>
            <a:off x="322609" y="1987549"/>
            <a:ext cx="2487266" cy="1059381"/>
            <a:chOff x="322609" y="1987549"/>
            <a:chExt cx="2487266" cy="1059381"/>
          </a:xfrm>
        </p:grpSpPr>
        <p:sp>
          <p:nvSpPr>
            <p:cNvPr id="6" name="Rectangle 5"/>
            <p:cNvSpPr/>
            <p:nvPr/>
          </p:nvSpPr>
          <p:spPr>
            <a:xfrm>
              <a:off x="1258171" y="1987549"/>
              <a:ext cx="1551703"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7" name="TextBox 6"/>
            <p:cNvSpPr txBox="1"/>
            <p:nvPr/>
          </p:nvSpPr>
          <p:spPr>
            <a:xfrm>
              <a:off x="322609" y="2677598"/>
              <a:ext cx="2487266" cy="369332"/>
            </a:xfrm>
            <a:prstGeom prst="rect">
              <a:avLst/>
            </a:prstGeom>
            <a:noFill/>
          </p:spPr>
          <p:txBody>
            <a:bodyPr wrap="square" rtlCol="0">
              <a:spAutoFit/>
            </a:bodyPr>
            <a:lstStyle/>
            <a:p>
              <a:pPr algn="r"/>
              <a:r>
                <a:rPr lang="en-AU" dirty="0">
                  <a:solidFill>
                    <a:schemeClr val="accent6"/>
                  </a:solidFill>
                </a:rPr>
                <a:t>Where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is a functor</a:t>
              </a:r>
            </a:p>
          </p:txBody>
        </p:sp>
        <p:cxnSp>
          <p:nvCxnSpPr>
            <p:cNvPr id="8" name="Straight Arrow Connector 7"/>
            <p:cNvCxnSpPr>
              <a:endCxn id="6" idx="2"/>
            </p:cNvCxnSpPr>
            <p:nvPr/>
          </p:nvCxnSpPr>
          <p:spPr>
            <a:xfrm flipV="1">
              <a:off x="2034022" y="2380737"/>
              <a:ext cx="1" cy="296861"/>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6" name="Group 55"/>
          <p:cNvGrpSpPr/>
          <p:nvPr/>
        </p:nvGrpSpPr>
        <p:grpSpPr>
          <a:xfrm>
            <a:off x="322609" y="1987549"/>
            <a:ext cx="3609861" cy="1779807"/>
            <a:chOff x="322609" y="1987549"/>
            <a:chExt cx="3609861" cy="1779807"/>
          </a:xfrm>
        </p:grpSpPr>
        <p:sp>
          <p:nvSpPr>
            <p:cNvPr id="13" name="Rectangle 12"/>
            <p:cNvSpPr/>
            <p:nvPr/>
          </p:nvSpPr>
          <p:spPr>
            <a:xfrm>
              <a:off x="2896471" y="1987549"/>
              <a:ext cx="1035999"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4" name="TextBox 13"/>
            <p:cNvSpPr txBox="1"/>
            <p:nvPr/>
          </p:nvSpPr>
          <p:spPr>
            <a:xfrm>
              <a:off x="322609" y="3121025"/>
              <a:ext cx="2487266" cy="646331"/>
            </a:xfrm>
            <a:prstGeom prst="rect">
              <a:avLst/>
            </a:prstGeom>
            <a:noFill/>
          </p:spPr>
          <p:txBody>
            <a:bodyPr wrap="square" rtlCol="0">
              <a:spAutoFit/>
            </a:bodyPr>
            <a:lstStyle/>
            <a:p>
              <a:pPr algn="r"/>
              <a:r>
                <a:rPr lang="en-AU" dirty="0">
                  <a:solidFill>
                    <a:schemeClr val="accent6"/>
                  </a:solidFill>
                </a:rPr>
                <a:t>Given a function that can transform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6"/>
                  </a:solidFill>
                </a:rPr>
                <a:t>’s to ‘</a:t>
              </a:r>
              <a:r>
                <a:rPr lang="en-AU" dirty="0">
                  <a:solidFill>
                    <a:srgbClr val="C00000"/>
                  </a:solidFill>
                  <a:latin typeface="Consolas" panose="020B0609020204030204" pitchFamily="49" charset="0"/>
                  <a:cs typeface="Consolas" panose="020B0609020204030204" pitchFamily="49" charset="0"/>
                </a:rPr>
                <a:t>b</a:t>
              </a:r>
              <a:r>
                <a:rPr lang="en-AU" dirty="0">
                  <a:solidFill>
                    <a:schemeClr val="accent6"/>
                  </a:solidFill>
                </a:rPr>
                <a:t>’s</a:t>
              </a:r>
            </a:p>
          </p:txBody>
        </p:sp>
        <p:cxnSp>
          <p:nvCxnSpPr>
            <p:cNvPr id="15" name="Straight Arrow Connector 14"/>
            <p:cNvCxnSpPr>
              <a:stCxn id="14" idx="3"/>
              <a:endCxn id="13" idx="2"/>
            </p:cNvCxnSpPr>
            <p:nvPr/>
          </p:nvCxnSpPr>
          <p:spPr>
            <a:xfrm flipV="1">
              <a:off x="2809875" y="2380737"/>
              <a:ext cx="604596" cy="1063454"/>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a:xfrm>
            <a:off x="322609" y="1987549"/>
            <a:ext cx="4525617" cy="2243096"/>
            <a:chOff x="322609" y="1987549"/>
            <a:chExt cx="4525617" cy="2243096"/>
          </a:xfrm>
        </p:grpSpPr>
        <p:sp>
          <p:nvSpPr>
            <p:cNvPr id="23" name="Rectangle 22"/>
            <p:cNvSpPr/>
            <p:nvPr/>
          </p:nvSpPr>
          <p:spPr>
            <a:xfrm>
              <a:off x="4371976" y="1987549"/>
              <a:ext cx="47625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24" name="TextBox 23"/>
            <p:cNvSpPr txBox="1"/>
            <p:nvPr/>
          </p:nvSpPr>
          <p:spPr>
            <a:xfrm>
              <a:off x="322609" y="3861313"/>
              <a:ext cx="2487266" cy="369332"/>
            </a:xfrm>
            <a:prstGeom prst="rect">
              <a:avLst/>
            </a:prstGeom>
            <a:noFill/>
          </p:spPr>
          <p:txBody>
            <a:bodyPr wrap="square" rtlCol="0">
              <a:spAutoFit/>
            </a:bodyPr>
            <a:lstStyle/>
            <a:p>
              <a:pPr algn="r"/>
              <a:r>
                <a:rPr lang="en-AU" dirty="0">
                  <a:solidFill>
                    <a:schemeClr val="accent6"/>
                  </a:solidFill>
                </a:rPr>
                <a:t>And a structure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of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6"/>
                  </a:solidFill>
                </a:rPr>
                <a:t>’s</a:t>
              </a:r>
            </a:p>
          </p:txBody>
        </p:sp>
        <p:cxnSp>
          <p:nvCxnSpPr>
            <p:cNvPr id="25" name="Straight Arrow Connector 24"/>
            <p:cNvCxnSpPr>
              <a:stCxn id="24" idx="3"/>
              <a:endCxn id="23" idx="2"/>
            </p:cNvCxnSpPr>
            <p:nvPr/>
          </p:nvCxnSpPr>
          <p:spPr>
            <a:xfrm flipV="1">
              <a:off x="2809875" y="2380737"/>
              <a:ext cx="1800226" cy="1665242"/>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322609" y="1994671"/>
            <a:ext cx="5415930" cy="2976262"/>
            <a:chOff x="322609" y="1994671"/>
            <a:chExt cx="5415930" cy="2976262"/>
          </a:xfrm>
        </p:grpSpPr>
        <p:sp>
          <p:nvSpPr>
            <p:cNvPr id="26" name="TextBox 25"/>
            <p:cNvSpPr txBox="1"/>
            <p:nvPr/>
          </p:nvSpPr>
          <p:spPr>
            <a:xfrm>
              <a:off x="322609" y="4324602"/>
              <a:ext cx="2487266" cy="646331"/>
            </a:xfrm>
            <a:prstGeom prst="rect">
              <a:avLst/>
            </a:prstGeom>
            <a:noFill/>
          </p:spPr>
          <p:txBody>
            <a:bodyPr wrap="square" rtlCol="0">
              <a:spAutoFit/>
            </a:bodyPr>
            <a:lstStyle/>
            <a:p>
              <a:pPr algn="r"/>
              <a:r>
                <a:rPr lang="en-AU" dirty="0">
                  <a:solidFill>
                    <a:schemeClr val="accent6"/>
                  </a:solidFill>
                </a:rPr>
                <a:t>You get back a structure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of ‘</a:t>
              </a:r>
              <a:r>
                <a:rPr lang="en-AU" dirty="0">
                  <a:solidFill>
                    <a:srgbClr val="C00000"/>
                  </a:solidFill>
                  <a:latin typeface="Consolas" panose="020B0609020204030204" pitchFamily="49" charset="0"/>
                  <a:cs typeface="Consolas" panose="020B0609020204030204" pitchFamily="49" charset="0"/>
                </a:rPr>
                <a:t>b</a:t>
              </a:r>
              <a:r>
                <a:rPr lang="en-AU" dirty="0">
                  <a:solidFill>
                    <a:schemeClr val="accent6"/>
                  </a:solidFill>
                </a:rPr>
                <a:t>’s</a:t>
              </a:r>
            </a:p>
          </p:txBody>
        </p:sp>
        <p:cxnSp>
          <p:nvCxnSpPr>
            <p:cNvPr id="27" name="Straight Arrow Connector 26"/>
            <p:cNvCxnSpPr>
              <a:stCxn id="26" idx="3"/>
              <a:endCxn id="30" idx="2"/>
            </p:cNvCxnSpPr>
            <p:nvPr/>
          </p:nvCxnSpPr>
          <p:spPr>
            <a:xfrm flipV="1">
              <a:off x="2809875" y="2387859"/>
              <a:ext cx="2690539" cy="2259909"/>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262289" y="1994671"/>
              <a:ext cx="47625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sp>
        <p:nvSpPr>
          <p:cNvPr id="40" name="Rectangle 39"/>
          <p:cNvSpPr/>
          <p:nvPr/>
        </p:nvSpPr>
        <p:spPr>
          <a:xfrm>
            <a:off x="6284595" y="2677598"/>
            <a:ext cx="4870244" cy="923330"/>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C00000"/>
                </a:solidFill>
                <a:latin typeface="Consolas" panose="020B0609020204030204" pitchFamily="49" charset="0"/>
                <a:cs typeface="Consolas" panose="020B0609020204030204" pitchFamily="49" charset="0"/>
              </a:rPr>
              <a:t>b</a:t>
            </a:r>
            <a:br>
              <a:rPr lang="en-AU" dirty="0">
                <a:solidFill>
                  <a:srgbClr val="C00000"/>
                </a:solidFill>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map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Just</a:t>
            </a:r>
            <a:r>
              <a:rPr lang="en-AU" dirty="0">
                <a:latin typeface="Consolas" panose="020B0609020204030204" pitchFamily="49" charset="0"/>
                <a:cs typeface="Consolas" panose="020B0609020204030204" pitchFamily="49" charset="0"/>
              </a:rPr>
              <a:t> x) = </a:t>
            </a:r>
            <a:r>
              <a:rPr lang="en-AU" dirty="0">
                <a:solidFill>
                  <a:srgbClr val="C00000"/>
                </a:solidFill>
                <a:latin typeface="Consolas" panose="020B0609020204030204" pitchFamily="49" charset="0"/>
                <a:cs typeface="Consolas" panose="020B0609020204030204" pitchFamily="49" charset="0"/>
              </a:rPr>
              <a:t>Just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x)</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map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Nothing</a:t>
            </a:r>
            <a:r>
              <a:rPr lang="en-AU" dirty="0">
                <a:latin typeface="Consolas" panose="020B0609020204030204" pitchFamily="49" charset="0"/>
                <a:cs typeface="Consolas" panose="020B0609020204030204" pitchFamily="49" charset="0"/>
              </a:rPr>
              <a:t>  = </a:t>
            </a:r>
            <a:r>
              <a:rPr lang="en-AU" dirty="0">
                <a:solidFill>
                  <a:srgbClr val="C00000"/>
                </a:solidFill>
                <a:latin typeface="Consolas" panose="020B0609020204030204" pitchFamily="49" charset="0"/>
                <a:cs typeface="Consolas" panose="020B0609020204030204" pitchFamily="49" charset="0"/>
              </a:rPr>
              <a:t>Nothing</a:t>
            </a:r>
          </a:p>
        </p:txBody>
      </p:sp>
      <p:sp>
        <p:nvSpPr>
          <p:cNvPr id="42" name="Rectangle 41"/>
          <p:cNvSpPr/>
          <p:nvPr/>
        </p:nvSpPr>
        <p:spPr>
          <a:xfrm>
            <a:off x="6284595" y="4561139"/>
            <a:ext cx="4870244" cy="1200329"/>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map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opt =</a:t>
            </a: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match</a:t>
            </a:r>
            <a:r>
              <a:rPr lang="en-AU" dirty="0">
                <a:solidFill>
                  <a:srgbClr val="000000"/>
                </a:solidFill>
                <a:latin typeface="Consolas" panose="020B0609020204030204" pitchFamily="49" charset="0"/>
              </a:rPr>
              <a:t> opt </a:t>
            </a:r>
            <a:r>
              <a:rPr lang="en-AU" dirty="0">
                <a:solidFill>
                  <a:srgbClr val="0000FF"/>
                </a:solidFill>
                <a:latin typeface="Consolas" panose="020B0609020204030204" pitchFamily="49" charset="0"/>
              </a:rPr>
              <a:t>with</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 Some x -&gt; Some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x)</a:t>
            </a:r>
          </a:p>
          <a:p>
            <a:r>
              <a:rPr lang="en-AU" dirty="0">
                <a:solidFill>
                  <a:srgbClr val="000000"/>
                </a:solidFill>
                <a:latin typeface="Consolas" panose="020B0609020204030204" pitchFamily="49" charset="0"/>
              </a:rPr>
              <a:t>    | None   -&gt; None</a:t>
            </a:r>
            <a:endParaRPr lang="en-AU" dirty="0"/>
          </a:p>
        </p:txBody>
      </p:sp>
      <p:grpSp>
        <p:nvGrpSpPr>
          <p:cNvPr id="59" name="Group 58"/>
          <p:cNvGrpSpPr/>
          <p:nvPr/>
        </p:nvGrpSpPr>
        <p:grpSpPr>
          <a:xfrm>
            <a:off x="7061913" y="3600928"/>
            <a:ext cx="3005572" cy="739471"/>
            <a:chOff x="7061913" y="3600928"/>
            <a:chExt cx="3005572" cy="739471"/>
          </a:xfrm>
        </p:grpSpPr>
        <p:sp>
          <p:nvSpPr>
            <p:cNvPr id="44" name="TextBox 43"/>
            <p:cNvSpPr txBox="1"/>
            <p:nvPr/>
          </p:nvSpPr>
          <p:spPr>
            <a:xfrm>
              <a:off x="7061913" y="3971067"/>
              <a:ext cx="2747804" cy="369332"/>
            </a:xfrm>
            <a:prstGeom prst="rect">
              <a:avLst/>
            </a:prstGeom>
            <a:noFill/>
          </p:spPr>
          <p:txBody>
            <a:bodyPr wrap="none" rtlCol="0">
              <a:spAutoFit/>
            </a:bodyPr>
            <a:lstStyle/>
            <a:p>
              <a:r>
                <a:rPr lang="en-AU" dirty="0">
                  <a:solidFill>
                    <a:srgbClr val="7030A0"/>
                  </a:solidFill>
                </a:rPr>
                <a:t>map is structure preserving</a:t>
              </a:r>
            </a:p>
          </p:txBody>
        </p:sp>
        <p:cxnSp>
          <p:nvCxnSpPr>
            <p:cNvPr id="45" name="Straight Arrow Connector 44"/>
            <p:cNvCxnSpPr/>
            <p:nvPr/>
          </p:nvCxnSpPr>
          <p:spPr>
            <a:xfrm flipV="1">
              <a:off x="7695760" y="3686175"/>
              <a:ext cx="85725" cy="359804"/>
            </a:xfrm>
            <a:prstGeom prst="straightConnector1">
              <a:avLst/>
            </a:prstGeom>
            <a:ln w="28575">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7262099" y="3600928"/>
              <a:ext cx="280538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53" name="Rectangle 52"/>
          <p:cNvSpPr/>
          <p:nvPr/>
        </p:nvSpPr>
        <p:spPr>
          <a:xfrm>
            <a:off x="6280099" y="2051810"/>
            <a:ext cx="2165273" cy="400110"/>
          </a:xfrm>
          <a:prstGeom prst="rect">
            <a:avLst/>
          </a:prstGeom>
        </p:spPr>
        <p:txBody>
          <a:bodyPr wrap="none">
            <a:spAutoFit/>
          </a:bodyPr>
          <a:lstStyle/>
          <a:p>
            <a:r>
              <a:rPr lang="en-AU" sz="2000" b="1" dirty="0">
                <a:solidFill>
                  <a:schemeClr val="accent1">
                    <a:lumMod val="75000"/>
                  </a:schemeClr>
                </a:solidFill>
              </a:rPr>
              <a:t>Maybe is a functor</a:t>
            </a:r>
          </a:p>
        </p:txBody>
      </p:sp>
    </p:spTree>
    <p:extLst>
      <p:ext uri="{BB962C8B-B14F-4D97-AF65-F5344CB8AC3E}">
        <p14:creationId xmlns:p14="http://schemas.microsoft.com/office/powerpoint/2010/main" val="1925265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25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25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250"/>
                                        <p:tgtEl>
                                          <p:spTgt spid="5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9"/>
                                        </p:tgtEl>
                                        <p:attrNameLst>
                                          <p:attrName>style.visibility</p:attrName>
                                        </p:attrNameLst>
                                      </p:cBhvr>
                                      <p:to>
                                        <p:strVal val="visible"/>
                                      </p:to>
                                    </p:set>
                                    <p:animEffect transition="in" filter="fade">
                                      <p:cBhvr>
                                        <p:cTn id="38" dur="25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2" grpId="0"/>
      <p:bldP spid="5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Functor</a:t>
            </a:r>
            <a:br>
              <a:rPr lang="en-AU" dirty="0"/>
            </a:br>
            <a:r>
              <a:rPr lang="en-AU" sz="2800" dirty="0">
                <a:solidFill>
                  <a:srgbClr val="4472C4">
                    <a:lumMod val="75000"/>
                  </a:srgbClr>
                </a:solidFill>
              </a:rPr>
              <a:t>Transforming values inside a structure</a:t>
            </a:r>
            <a:endParaRPr lang="en-AU" dirty="0"/>
          </a:p>
        </p:txBody>
      </p:sp>
      <p:sp>
        <p:nvSpPr>
          <p:cNvPr id="5" name="Rectangle 4"/>
          <p:cNvSpPr/>
          <p:nvPr/>
        </p:nvSpPr>
        <p:spPr>
          <a:xfrm>
            <a:off x="322609" y="1987549"/>
            <a:ext cx="5503430"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Functor</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6" name="Rectangle 5"/>
          <p:cNvSpPr/>
          <p:nvPr/>
        </p:nvSpPr>
        <p:spPr>
          <a:xfrm>
            <a:off x="1258171" y="1987549"/>
            <a:ext cx="1551703"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7" name="TextBox 6"/>
          <p:cNvSpPr txBox="1"/>
          <p:nvPr/>
        </p:nvSpPr>
        <p:spPr>
          <a:xfrm>
            <a:off x="322609" y="2677598"/>
            <a:ext cx="2487266" cy="369332"/>
          </a:xfrm>
          <a:prstGeom prst="rect">
            <a:avLst/>
          </a:prstGeom>
          <a:noFill/>
        </p:spPr>
        <p:txBody>
          <a:bodyPr wrap="square" rtlCol="0">
            <a:spAutoFit/>
          </a:bodyPr>
          <a:lstStyle/>
          <a:p>
            <a:pPr algn="r"/>
            <a:r>
              <a:rPr lang="en-AU" dirty="0">
                <a:solidFill>
                  <a:schemeClr val="accent6"/>
                </a:solidFill>
              </a:rPr>
              <a:t>Where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is a functor</a:t>
            </a:r>
          </a:p>
        </p:txBody>
      </p:sp>
      <p:cxnSp>
        <p:nvCxnSpPr>
          <p:cNvPr id="8" name="Straight Arrow Connector 7"/>
          <p:cNvCxnSpPr>
            <a:endCxn id="6" idx="2"/>
          </p:cNvCxnSpPr>
          <p:nvPr/>
        </p:nvCxnSpPr>
        <p:spPr>
          <a:xfrm flipV="1">
            <a:off x="2034022" y="2380737"/>
            <a:ext cx="1" cy="296861"/>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2896471" y="1987549"/>
            <a:ext cx="1035999"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4" name="TextBox 13"/>
          <p:cNvSpPr txBox="1"/>
          <p:nvPr/>
        </p:nvSpPr>
        <p:spPr>
          <a:xfrm>
            <a:off x="322609" y="3121025"/>
            <a:ext cx="2487266" cy="646331"/>
          </a:xfrm>
          <a:prstGeom prst="rect">
            <a:avLst/>
          </a:prstGeom>
          <a:noFill/>
        </p:spPr>
        <p:txBody>
          <a:bodyPr wrap="square" rtlCol="0">
            <a:spAutoFit/>
          </a:bodyPr>
          <a:lstStyle/>
          <a:p>
            <a:pPr algn="r"/>
            <a:r>
              <a:rPr lang="en-AU" dirty="0">
                <a:solidFill>
                  <a:schemeClr val="accent6"/>
                </a:solidFill>
              </a:rPr>
              <a:t>Given a function that can transform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6"/>
                </a:solidFill>
              </a:rPr>
              <a:t>’s to ‘</a:t>
            </a:r>
            <a:r>
              <a:rPr lang="en-AU" dirty="0">
                <a:solidFill>
                  <a:srgbClr val="C00000"/>
                </a:solidFill>
                <a:latin typeface="Consolas" panose="020B0609020204030204" pitchFamily="49" charset="0"/>
                <a:cs typeface="Consolas" panose="020B0609020204030204" pitchFamily="49" charset="0"/>
              </a:rPr>
              <a:t>b</a:t>
            </a:r>
            <a:r>
              <a:rPr lang="en-AU" dirty="0">
                <a:solidFill>
                  <a:schemeClr val="accent6"/>
                </a:solidFill>
              </a:rPr>
              <a:t>’s</a:t>
            </a:r>
          </a:p>
        </p:txBody>
      </p:sp>
      <p:cxnSp>
        <p:nvCxnSpPr>
          <p:cNvPr id="15" name="Straight Arrow Connector 14"/>
          <p:cNvCxnSpPr>
            <a:stCxn id="14" idx="3"/>
            <a:endCxn id="13" idx="2"/>
          </p:cNvCxnSpPr>
          <p:nvPr/>
        </p:nvCxnSpPr>
        <p:spPr>
          <a:xfrm flipV="1">
            <a:off x="2809875" y="2380737"/>
            <a:ext cx="604596" cy="1063454"/>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371976" y="1987549"/>
            <a:ext cx="47625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24" name="TextBox 23"/>
          <p:cNvSpPr txBox="1"/>
          <p:nvPr/>
        </p:nvSpPr>
        <p:spPr>
          <a:xfrm>
            <a:off x="322609" y="3861313"/>
            <a:ext cx="2487266" cy="369332"/>
          </a:xfrm>
          <a:prstGeom prst="rect">
            <a:avLst/>
          </a:prstGeom>
          <a:noFill/>
        </p:spPr>
        <p:txBody>
          <a:bodyPr wrap="square" rtlCol="0">
            <a:spAutoFit/>
          </a:bodyPr>
          <a:lstStyle/>
          <a:p>
            <a:pPr algn="r"/>
            <a:r>
              <a:rPr lang="en-AU" dirty="0">
                <a:solidFill>
                  <a:schemeClr val="accent6"/>
                </a:solidFill>
              </a:rPr>
              <a:t>And a structure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of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6"/>
                </a:solidFill>
              </a:rPr>
              <a:t>’s</a:t>
            </a:r>
          </a:p>
        </p:txBody>
      </p:sp>
      <p:cxnSp>
        <p:nvCxnSpPr>
          <p:cNvPr id="25" name="Straight Arrow Connector 24"/>
          <p:cNvCxnSpPr>
            <a:stCxn id="24" idx="3"/>
            <a:endCxn id="23" idx="2"/>
          </p:cNvCxnSpPr>
          <p:nvPr/>
        </p:nvCxnSpPr>
        <p:spPr>
          <a:xfrm flipV="1">
            <a:off x="2809875" y="2380737"/>
            <a:ext cx="1800226" cy="1665242"/>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22609" y="4324602"/>
            <a:ext cx="2487266" cy="646331"/>
          </a:xfrm>
          <a:prstGeom prst="rect">
            <a:avLst/>
          </a:prstGeom>
          <a:noFill/>
        </p:spPr>
        <p:txBody>
          <a:bodyPr wrap="square" rtlCol="0">
            <a:spAutoFit/>
          </a:bodyPr>
          <a:lstStyle/>
          <a:p>
            <a:pPr algn="r"/>
            <a:r>
              <a:rPr lang="en-AU" dirty="0">
                <a:solidFill>
                  <a:schemeClr val="accent6"/>
                </a:solidFill>
              </a:rPr>
              <a:t>You get back a structure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of ‘</a:t>
            </a:r>
            <a:r>
              <a:rPr lang="en-AU" dirty="0">
                <a:solidFill>
                  <a:srgbClr val="C00000"/>
                </a:solidFill>
                <a:latin typeface="Consolas" panose="020B0609020204030204" pitchFamily="49" charset="0"/>
                <a:cs typeface="Consolas" panose="020B0609020204030204" pitchFamily="49" charset="0"/>
              </a:rPr>
              <a:t>b</a:t>
            </a:r>
            <a:r>
              <a:rPr lang="en-AU" dirty="0">
                <a:solidFill>
                  <a:schemeClr val="accent6"/>
                </a:solidFill>
              </a:rPr>
              <a:t>’s</a:t>
            </a:r>
          </a:p>
        </p:txBody>
      </p:sp>
      <p:cxnSp>
        <p:nvCxnSpPr>
          <p:cNvPr id="27" name="Straight Arrow Connector 26"/>
          <p:cNvCxnSpPr>
            <a:stCxn id="26" idx="3"/>
            <a:endCxn id="30" idx="2"/>
          </p:cNvCxnSpPr>
          <p:nvPr/>
        </p:nvCxnSpPr>
        <p:spPr>
          <a:xfrm flipV="1">
            <a:off x="2809875" y="2387859"/>
            <a:ext cx="2690539" cy="2259909"/>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262289" y="1994671"/>
            <a:ext cx="47625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40" name="Rectangle 39"/>
          <p:cNvSpPr/>
          <p:nvPr/>
        </p:nvSpPr>
        <p:spPr>
          <a:xfrm>
            <a:off x="6280762" y="2677598"/>
            <a:ext cx="4490332" cy="923330"/>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br>
              <a:rPr lang="en-AU" dirty="0">
                <a:solidFill>
                  <a:srgbClr val="C00000"/>
                </a:solidFill>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map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(x : </a:t>
            </a:r>
            <a:r>
              <a:rPr lang="en-AU" dirty="0" err="1">
                <a:latin typeface="Consolas" panose="020B0609020204030204" pitchFamily="49" charset="0"/>
                <a:cs typeface="Consolas" panose="020B0609020204030204" pitchFamily="49" charset="0"/>
              </a:rPr>
              <a:t>xs</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x : map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xs</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map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       = []</a:t>
            </a:r>
          </a:p>
        </p:txBody>
      </p:sp>
      <p:sp>
        <p:nvSpPr>
          <p:cNvPr id="42" name="Rectangle 41"/>
          <p:cNvSpPr/>
          <p:nvPr/>
        </p:nvSpPr>
        <p:spPr>
          <a:xfrm>
            <a:off x="6280762" y="4561139"/>
            <a:ext cx="4870244" cy="1200329"/>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rec</a:t>
            </a:r>
            <a:r>
              <a:rPr lang="en-AU" dirty="0">
                <a:solidFill>
                  <a:srgbClr val="000000"/>
                </a:solidFill>
                <a:latin typeface="Consolas" panose="020B0609020204030204" pitchFamily="49" charset="0"/>
              </a:rPr>
              <a:t> map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lst</a:t>
            </a:r>
            <a:r>
              <a:rPr lang="en-AU" dirty="0">
                <a:solidFill>
                  <a:srgbClr val="000000"/>
                </a:solidFill>
                <a:latin typeface="Consolas" panose="020B0609020204030204" pitchFamily="49" charset="0"/>
              </a:rPr>
              <a:t> =</a:t>
            </a: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match</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lst</a:t>
            </a:r>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with</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 x :: </a:t>
            </a:r>
            <a:r>
              <a:rPr lang="en-AU" dirty="0" err="1">
                <a:solidFill>
                  <a:srgbClr val="000000"/>
                </a:solidFill>
                <a:latin typeface="Consolas" panose="020B0609020204030204" pitchFamily="49" charset="0"/>
              </a:rPr>
              <a:t>xs</a:t>
            </a:r>
            <a:r>
              <a:rPr lang="en-AU" dirty="0">
                <a:solidFill>
                  <a:srgbClr val="000000"/>
                </a:solidFill>
                <a:latin typeface="Consolas" panose="020B0609020204030204" pitchFamily="49" charset="0"/>
              </a:rPr>
              <a:t> -&gt;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x :: map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xs</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 []      -&gt; []</a:t>
            </a:r>
            <a:endParaRPr lang="en-AU" dirty="0"/>
          </a:p>
        </p:txBody>
      </p:sp>
      <p:grpSp>
        <p:nvGrpSpPr>
          <p:cNvPr id="4" name="Group 3"/>
          <p:cNvGrpSpPr/>
          <p:nvPr/>
        </p:nvGrpSpPr>
        <p:grpSpPr>
          <a:xfrm>
            <a:off x="7058080" y="3600928"/>
            <a:ext cx="3713014" cy="739471"/>
            <a:chOff x="7058080" y="3600928"/>
            <a:chExt cx="3713014" cy="739471"/>
          </a:xfrm>
        </p:grpSpPr>
        <p:sp>
          <p:nvSpPr>
            <p:cNvPr id="44" name="TextBox 43"/>
            <p:cNvSpPr txBox="1"/>
            <p:nvPr/>
          </p:nvSpPr>
          <p:spPr>
            <a:xfrm>
              <a:off x="7058080" y="3971067"/>
              <a:ext cx="2747804" cy="369332"/>
            </a:xfrm>
            <a:prstGeom prst="rect">
              <a:avLst/>
            </a:prstGeom>
            <a:noFill/>
          </p:spPr>
          <p:txBody>
            <a:bodyPr wrap="none" rtlCol="0">
              <a:spAutoFit/>
            </a:bodyPr>
            <a:lstStyle/>
            <a:p>
              <a:r>
                <a:rPr lang="en-AU" dirty="0">
                  <a:solidFill>
                    <a:srgbClr val="7030A0"/>
                  </a:solidFill>
                </a:rPr>
                <a:t>map is structure preserving</a:t>
              </a:r>
            </a:p>
          </p:txBody>
        </p:sp>
        <p:cxnSp>
          <p:nvCxnSpPr>
            <p:cNvPr id="45" name="Straight Arrow Connector 44"/>
            <p:cNvCxnSpPr/>
            <p:nvPr/>
          </p:nvCxnSpPr>
          <p:spPr>
            <a:xfrm flipV="1">
              <a:off x="7691927" y="3686175"/>
              <a:ext cx="85725" cy="359804"/>
            </a:xfrm>
            <a:prstGeom prst="straightConnector1">
              <a:avLst/>
            </a:prstGeom>
            <a:ln w="28575">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7258266" y="3600928"/>
              <a:ext cx="3512828"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53" name="Rectangle 52"/>
          <p:cNvSpPr/>
          <p:nvPr/>
        </p:nvSpPr>
        <p:spPr>
          <a:xfrm>
            <a:off x="6276266" y="2051810"/>
            <a:ext cx="2276008" cy="400110"/>
          </a:xfrm>
          <a:prstGeom prst="rect">
            <a:avLst/>
          </a:prstGeom>
        </p:spPr>
        <p:txBody>
          <a:bodyPr wrap="none">
            <a:spAutoFit/>
          </a:bodyPr>
          <a:lstStyle/>
          <a:p>
            <a:r>
              <a:rPr lang="en-AU" sz="2000" b="1" dirty="0">
                <a:solidFill>
                  <a:schemeClr val="accent1">
                    <a:lumMod val="75000"/>
                  </a:schemeClr>
                </a:solidFill>
              </a:rPr>
              <a:t>List is also a functor</a:t>
            </a:r>
          </a:p>
        </p:txBody>
      </p:sp>
    </p:spTree>
    <p:extLst>
      <p:ext uri="{BB962C8B-B14F-4D97-AF65-F5344CB8AC3E}">
        <p14:creationId xmlns:p14="http://schemas.microsoft.com/office/powerpoint/2010/main" val="38682931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Functor</a:t>
            </a:r>
            <a:br>
              <a:rPr lang="en-AU" dirty="0"/>
            </a:br>
            <a:r>
              <a:rPr lang="en-AU" sz="2800" dirty="0">
                <a:solidFill>
                  <a:srgbClr val="4472C4">
                    <a:lumMod val="75000"/>
                  </a:srgbClr>
                </a:solidFill>
              </a:rPr>
              <a:t>Transforming values inside a structure</a:t>
            </a:r>
            <a:endParaRPr lang="en-AU" dirty="0"/>
          </a:p>
        </p:txBody>
      </p:sp>
      <p:sp>
        <p:nvSpPr>
          <p:cNvPr id="5" name="Rectangle 4"/>
          <p:cNvSpPr/>
          <p:nvPr/>
        </p:nvSpPr>
        <p:spPr>
          <a:xfrm>
            <a:off x="322609" y="1987549"/>
            <a:ext cx="5503430"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Functor</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40" name="Rectangle 39"/>
          <p:cNvSpPr/>
          <p:nvPr/>
        </p:nvSpPr>
        <p:spPr>
          <a:xfrm>
            <a:off x="6280762" y="2677598"/>
            <a:ext cx="5630067" cy="923330"/>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Either</a:t>
            </a:r>
            <a:r>
              <a:rPr lang="en-AU" dirty="0">
                <a:solidFill>
                  <a:srgbClr val="8F4E8B"/>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e 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Either</a:t>
            </a:r>
            <a:r>
              <a:rPr lang="en-AU" dirty="0">
                <a:solidFill>
                  <a:srgbClr val="453A6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e</a:t>
            </a:r>
            <a:r>
              <a:rPr lang="en-AU" dirty="0">
                <a:solidFill>
                  <a:srgbClr val="453A6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br>
              <a:rPr lang="en-AU" dirty="0">
                <a:solidFill>
                  <a:srgbClr val="C00000"/>
                </a:solidFill>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map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Left</a:t>
            </a:r>
            <a:r>
              <a:rPr lang="en-AU" dirty="0">
                <a:latin typeface="Consolas" panose="020B0609020204030204" pitchFamily="49" charset="0"/>
                <a:cs typeface="Consolas" panose="020B0609020204030204" pitchFamily="49" charset="0"/>
              </a:rPr>
              <a:t> x)  = </a:t>
            </a:r>
            <a:r>
              <a:rPr lang="en-AU" dirty="0">
                <a:solidFill>
                  <a:srgbClr val="C00000"/>
                </a:solidFill>
                <a:latin typeface="Consolas" panose="020B0609020204030204" pitchFamily="49" charset="0"/>
                <a:cs typeface="Consolas" panose="020B0609020204030204" pitchFamily="49" charset="0"/>
              </a:rPr>
              <a:t>Left</a:t>
            </a:r>
            <a:r>
              <a:rPr lang="en-AU" dirty="0">
                <a:latin typeface="Consolas" panose="020B0609020204030204" pitchFamily="49" charset="0"/>
                <a:cs typeface="Consolas" panose="020B0609020204030204" pitchFamily="49" charset="0"/>
              </a:rPr>
              <a:t> x</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map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Right</a:t>
            </a:r>
            <a:r>
              <a:rPr lang="en-AU" dirty="0">
                <a:latin typeface="Consolas" panose="020B0609020204030204" pitchFamily="49" charset="0"/>
                <a:cs typeface="Consolas" panose="020B0609020204030204" pitchFamily="49" charset="0"/>
              </a:rPr>
              <a:t> x) = </a:t>
            </a:r>
            <a:r>
              <a:rPr lang="en-AU" dirty="0">
                <a:solidFill>
                  <a:srgbClr val="C00000"/>
                </a:solidFill>
                <a:latin typeface="Consolas" panose="020B0609020204030204" pitchFamily="49" charset="0"/>
                <a:cs typeface="Consolas" panose="020B0609020204030204" pitchFamily="49" charset="0"/>
              </a:rPr>
              <a:t>Right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x)</a:t>
            </a:r>
          </a:p>
        </p:txBody>
      </p:sp>
      <p:sp>
        <p:nvSpPr>
          <p:cNvPr id="42" name="Rectangle 41"/>
          <p:cNvSpPr/>
          <p:nvPr/>
        </p:nvSpPr>
        <p:spPr>
          <a:xfrm>
            <a:off x="6280761" y="4561139"/>
            <a:ext cx="5598417" cy="1200329"/>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map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choice =</a:t>
            </a: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match</a:t>
            </a:r>
            <a:r>
              <a:rPr lang="en-AU" dirty="0">
                <a:solidFill>
                  <a:srgbClr val="000000"/>
                </a:solidFill>
                <a:latin typeface="Consolas" panose="020B0609020204030204" pitchFamily="49" charset="0"/>
              </a:rPr>
              <a:t> choice </a:t>
            </a:r>
            <a:r>
              <a:rPr lang="en-AU" dirty="0">
                <a:solidFill>
                  <a:srgbClr val="0000FF"/>
                </a:solidFill>
                <a:latin typeface="Consolas" panose="020B0609020204030204" pitchFamily="49" charset="0"/>
              </a:rPr>
              <a:t>with</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 Choice1Of2 x -&gt; Choice1Of2 x</a:t>
            </a:r>
          </a:p>
          <a:p>
            <a:r>
              <a:rPr lang="en-AU" dirty="0">
                <a:solidFill>
                  <a:srgbClr val="000000"/>
                </a:solidFill>
                <a:latin typeface="Consolas" panose="020B0609020204030204" pitchFamily="49" charset="0"/>
              </a:rPr>
              <a:t>    | Choice2Of2 x -&gt; Choice2Of2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x)</a:t>
            </a:r>
            <a:endParaRPr lang="en-AU" dirty="0"/>
          </a:p>
        </p:txBody>
      </p:sp>
      <p:sp>
        <p:nvSpPr>
          <p:cNvPr id="53" name="Rectangle 52"/>
          <p:cNvSpPr/>
          <p:nvPr/>
        </p:nvSpPr>
        <p:spPr>
          <a:xfrm>
            <a:off x="6276266" y="2051810"/>
            <a:ext cx="2860783" cy="400110"/>
          </a:xfrm>
          <a:prstGeom prst="rect">
            <a:avLst/>
          </a:prstGeom>
        </p:spPr>
        <p:txBody>
          <a:bodyPr wrap="none">
            <a:spAutoFit/>
          </a:bodyPr>
          <a:lstStyle/>
          <a:p>
            <a:r>
              <a:rPr lang="en-AU" sz="2000" b="1" dirty="0">
                <a:solidFill>
                  <a:schemeClr val="accent1">
                    <a:lumMod val="75000"/>
                  </a:schemeClr>
                </a:solidFill>
              </a:rPr>
              <a:t>‘Either e’ is also a functor</a:t>
            </a:r>
          </a:p>
        </p:txBody>
      </p:sp>
      <p:grpSp>
        <p:nvGrpSpPr>
          <p:cNvPr id="17" name="Group 16"/>
          <p:cNvGrpSpPr/>
          <p:nvPr/>
        </p:nvGrpSpPr>
        <p:grpSpPr>
          <a:xfrm>
            <a:off x="9669667" y="2082588"/>
            <a:ext cx="1783858" cy="723355"/>
            <a:chOff x="9669667" y="2082588"/>
            <a:chExt cx="1783858" cy="723355"/>
          </a:xfrm>
        </p:grpSpPr>
        <p:sp>
          <p:nvSpPr>
            <p:cNvPr id="44" name="TextBox 43"/>
            <p:cNvSpPr txBox="1"/>
            <p:nvPr/>
          </p:nvSpPr>
          <p:spPr>
            <a:xfrm>
              <a:off x="10044657" y="2082588"/>
              <a:ext cx="1002519" cy="369332"/>
            </a:xfrm>
            <a:prstGeom prst="rect">
              <a:avLst/>
            </a:prstGeom>
            <a:noFill/>
          </p:spPr>
          <p:txBody>
            <a:bodyPr wrap="none" rtlCol="0">
              <a:spAutoFit/>
            </a:bodyPr>
            <a:lstStyle/>
            <a:p>
              <a:r>
                <a:rPr lang="en-AU" dirty="0">
                  <a:solidFill>
                    <a:srgbClr val="7030A0"/>
                  </a:solidFill>
                </a:rPr>
                <a:t>e is fixed</a:t>
              </a:r>
            </a:p>
          </p:txBody>
        </p:sp>
        <p:cxnSp>
          <p:nvCxnSpPr>
            <p:cNvPr id="45" name="Straight Arrow Connector 44"/>
            <p:cNvCxnSpPr>
              <a:stCxn id="44" idx="2"/>
            </p:cNvCxnSpPr>
            <p:nvPr/>
          </p:nvCxnSpPr>
          <p:spPr>
            <a:xfrm flipH="1">
              <a:off x="9669667" y="2451920"/>
              <a:ext cx="876250" cy="354023"/>
            </a:xfrm>
            <a:prstGeom prst="straightConnector1">
              <a:avLst/>
            </a:prstGeom>
            <a:ln w="28575">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44" idx="2"/>
            </p:cNvCxnSpPr>
            <p:nvPr/>
          </p:nvCxnSpPr>
          <p:spPr>
            <a:xfrm>
              <a:off x="10545917" y="2451920"/>
              <a:ext cx="907608" cy="284653"/>
            </a:xfrm>
            <a:prstGeom prst="straightConnector1">
              <a:avLst/>
            </a:prstGeom>
            <a:ln w="28575">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7058080" y="3600928"/>
            <a:ext cx="3276545" cy="739471"/>
            <a:chOff x="7058080" y="3600928"/>
            <a:chExt cx="3276545" cy="739471"/>
          </a:xfrm>
        </p:grpSpPr>
        <p:cxnSp>
          <p:nvCxnSpPr>
            <p:cNvPr id="48" name="Straight Connector 47"/>
            <p:cNvCxnSpPr/>
            <p:nvPr/>
          </p:nvCxnSpPr>
          <p:spPr>
            <a:xfrm>
              <a:off x="7258266" y="3600928"/>
              <a:ext cx="3076359"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058080" y="3971067"/>
              <a:ext cx="2747804" cy="369332"/>
            </a:xfrm>
            <a:prstGeom prst="rect">
              <a:avLst/>
            </a:prstGeom>
            <a:noFill/>
          </p:spPr>
          <p:txBody>
            <a:bodyPr wrap="none" rtlCol="0">
              <a:spAutoFit/>
            </a:bodyPr>
            <a:lstStyle/>
            <a:p>
              <a:r>
                <a:rPr lang="en-AU" dirty="0">
                  <a:solidFill>
                    <a:srgbClr val="7030A0"/>
                  </a:solidFill>
                </a:rPr>
                <a:t>map is structure preserving</a:t>
              </a:r>
            </a:p>
          </p:txBody>
        </p:sp>
        <p:cxnSp>
          <p:nvCxnSpPr>
            <p:cNvPr id="31" name="Straight Arrow Connector 30"/>
            <p:cNvCxnSpPr/>
            <p:nvPr/>
          </p:nvCxnSpPr>
          <p:spPr>
            <a:xfrm flipV="1">
              <a:off x="7691927" y="3686175"/>
              <a:ext cx="85725" cy="359804"/>
            </a:xfrm>
            <a:prstGeom prst="straightConnector1">
              <a:avLst/>
            </a:prstGeom>
            <a:ln w="28575">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322609" y="2948116"/>
            <a:ext cx="3392719" cy="874715"/>
            <a:chOff x="235109" y="5564874"/>
            <a:chExt cx="3392719" cy="874715"/>
          </a:xfrm>
        </p:grpSpPr>
        <p:sp>
          <p:nvSpPr>
            <p:cNvPr id="34" name="Rectangle 33"/>
            <p:cNvSpPr/>
            <p:nvPr/>
          </p:nvSpPr>
          <p:spPr>
            <a:xfrm>
              <a:off x="235109" y="5576802"/>
              <a:ext cx="1451038" cy="369332"/>
            </a:xfrm>
            <a:prstGeom prst="rect">
              <a:avLst/>
            </a:prstGeom>
          </p:spPr>
          <p:txBody>
            <a:bodyPr wrap="none">
              <a:spAutoFit/>
            </a:bodyPr>
            <a:lstStyle/>
            <a:p>
              <a:r>
                <a:rPr lang="en-AU" dirty="0">
                  <a:solidFill>
                    <a:schemeClr val="accent2"/>
                  </a:solidFill>
                  <a:latin typeface="Consolas" panose="020B0609020204030204" pitchFamily="49" charset="0"/>
                  <a:cs typeface="Consolas" panose="020B0609020204030204" pitchFamily="49" charset="0"/>
                </a:rPr>
                <a:t>Either</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e a</a:t>
              </a:r>
            </a:p>
          </p:txBody>
        </p:sp>
        <p:sp>
          <p:nvSpPr>
            <p:cNvPr id="35" name="TextBox 34"/>
            <p:cNvSpPr txBox="1"/>
            <p:nvPr/>
          </p:nvSpPr>
          <p:spPr>
            <a:xfrm>
              <a:off x="997877" y="6070257"/>
              <a:ext cx="2629951" cy="369332"/>
            </a:xfrm>
            <a:prstGeom prst="rect">
              <a:avLst/>
            </a:prstGeom>
            <a:noFill/>
          </p:spPr>
          <p:txBody>
            <a:bodyPr wrap="none" rtlCol="0">
              <a:spAutoFit/>
            </a:bodyPr>
            <a:lstStyle/>
            <a:p>
              <a:r>
                <a:rPr lang="en-AU" dirty="0">
                  <a:solidFill>
                    <a:srgbClr val="7030A0"/>
                  </a:solidFill>
                </a:rPr>
                <a:t>Kind: Type -&gt; Type -&gt; Type</a:t>
              </a:r>
            </a:p>
          </p:txBody>
        </p:sp>
        <p:cxnSp>
          <p:nvCxnSpPr>
            <p:cNvPr id="36" name="Straight Arrow Connector 35"/>
            <p:cNvCxnSpPr>
              <a:stCxn id="35" idx="1"/>
              <a:endCxn id="39" idx="2"/>
            </p:cNvCxnSpPr>
            <p:nvPr/>
          </p:nvCxnSpPr>
          <p:spPr>
            <a:xfrm flipH="1" flipV="1">
              <a:off x="682427" y="5958062"/>
              <a:ext cx="315450" cy="296861"/>
            </a:xfrm>
            <a:prstGeom prst="straightConnector1">
              <a:avLst/>
            </a:prstGeom>
            <a:ln w="28575">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269478" y="5564874"/>
              <a:ext cx="825898" cy="393188"/>
            </a:xfrm>
            <a:prstGeom prst="rect">
              <a:avLst/>
            </a:prstGeom>
            <a:noFill/>
            <a:ln w="28575">
              <a:solidFill>
                <a:srgbClr val="7030A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grpSp>
        <p:nvGrpSpPr>
          <p:cNvPr id="59" name="Group 58"/>
          <p:cNvGrpSpPr/>
          <p:nvPr/>
        </p:nvGrpSpPr>
        <p:grpSpPr>
          <a:xfrm>
            <a:off x="3860678" y="1987549"/>
            <a:ext cx="1895006" cy="1187726"/>
            <a:chOff x="3860678" y="1987549"/>
            <a:chExt cx="1895006" cy="1187726"/>
          </a:xfrm>
        </p:grpSpPr>
        <p:sp>
          <p:nvSpPr>
            <p:cNvPr id="46" name="TextBox 45"/>
            <p:cNvSpPr txBox="1"/>
            <p:nvPr/>
          </p:nvSpPr>
          <p:spPr>
            <a:xfrm>
              <a:off x="3860678" y="2805943"/>
              <a:ext cx="1895006" cy="369332"/>
            </a:xfrm>
            <a:prstGeom prst="rect">
              <a:avLst/>
            </a:prstGeom>
            <a:noFill/>
          </p:spPr>
          <p:txBody>
            <a:bodyPr wrap="none" rtlCol="0">
              <a:spAutoFit/>
            </a:bodyPr>
            <a:lstStyle/>
            <a:p>
              <a:r>
                <a:rPr lang="en-AU" dirty="0">
                  <a:solidFill>
                    <a:srgbClr val="7030A0"/>
                  </a:solidFill>
                </a:rPr>
                <a:t>Kind: Type -&gt; Type</a:t>
              </a:r>
            </a:p>
          </p:txBody>
        </p:sp>
        <p:cxnSp>
          <p:nvCxnSpPr>
            <p:cNvPr id="47" name="Straight Arrow Connector 46"/>
            <p:cNvCxnSpPr>
              <a:stCxn id="46" idx="0"/>
              <a:endCxn id="49" idx="2"/>
            </p:cNvCxnSpPr>
            <p:nvPr/>
          </p:nvCxnSpPr>
          <p:spPr>
            <a:xfrm flipH="1" flipV="1">
              <a:off x="4480399" y="2380737"/>
              <a:ext cx="327782" cy="425206"/>
            </a:xfrm>
            <a:prstGeom prst="straightConnector1">
              <a:avLst/>
            </a:prstGeom>
            <a:ln w="28575">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4350698" y="1987549"/>
              <a:ext cx="259402" cy="393188"/>
            </a:xfrm>
            <a:prstGeom prst="rect">
              <a:avLst/>
            </a:prstGeom>
            <a:noFill/>
            <a:ln w="28575">
              <a:solidFill>
                <a:srgbClr val="7030A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grpSp>
        <p:nvGrpSpPr>
          <p:cNvPr id="54" name="Group 53"/>
          <p:cNvGrpSpPr/>
          <p:nvPr/>
        </p:nvGrpSpPr>
        <p:grpSpPr>
          <a:xfrm>
            <a:off x="322609" y="4125012"/>
            <a:ext cx="2657774" cy="874715"/>
            <a:chOff x="235109" y="5564874"/>
            <a:chExt cx="2657774" cy="874715"/>
          </a:xfrm>
        </p:grpSpPr>
        <p:sp>
          <p:nvSpPr>
            <p:cNvPr id="55" name="Rectangle 54"/>
            <p:cNvSpPr/>
            <p:nvPr/>
          </p:nvSpPr>
          <p:spPr>
            <a:xfrm>
              <a:off x="235109" y="5576802"/>
              <a:ext cx="1451038" cy="369332"/>
            </a:xfrm>
            <a:prstGeom prst="rect">
              <a:avLst/>
            </a:prstGeom>
          </p:spPr>
          <p:txBody>
            <a:bodyPr wrap="none">
              <a:spAutoFit/>
            </a:bodyPr>
            <a:lstStyle/>
            <a:p>
              <a:r>
                <a:rPr lang="en-AU" dirty="0">
                  <a:solidFill>
                    <a:schemeClr val="accent2"/>
                  </a:solidFill>
                  <a:latin typeface="Consolas" panose="020B0609020204030204" pitchFamily="49" charset="0"/>
                  <a:cs typeface="Consolas" panose="020B0609020204030204" pitchFamily="49" charset="0"/>
                </a:rPr>
                <a:t>Either</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e a</a:t>
              </a:r>
            </a:p>
          </p:txBody>
        </p:sp>
        <p:sp>
          <p:nvSpPr>
            <p:cNvPr id="56" name="TextBox 55"/>
            <p:cNvSpPr txBox="1"/>
            <p:nvPr/>
          </p:nvSpPr>
          <p:spPr>
            <a:xfrm>
              <a:off x="997877" y="6070257"/>
              <a:ext cx="1895006" cy="369332"/>
            </a:xfrm>
            <a:prstGeom prst="rect">
              <a:avLst/>
            </a:prstGeom>
            <a:noFill/>
          </p:spPr>
          <p:txBody>
            <a:bodyPr wrap="none" rtlCol="0">
              <a:spAutoFit/>
            </a:bodyPr>
            <a:lstStyle/>
            <a:p>
              <a:r>
                <a:rPr lang="en-AU" dirty="0">
                  <a:solidFill>
                    <a:srgbClr val="7030A0"/>
                  </a:solidFill>
                </a:rPr>
                <a:t>Kind: Type -&gt; Type</a:t>
              </a:r>
            </a:p>
          </p:txBody>
        </p:sp>
        <p:cxnSp>
          <p:nvCxnSpPr>
            <p:cNvPr id="57" name="Straight Arrow Connector 56"/>
            <p:cNvCxnSpPr>
              <a:stCxn id="56" idx="1"/>
              <a:endCxn id="58" idx="2"/>
            </p:cNvCxnSpPr>
            <p:nvPr/>
          </p:nvCxnSpPr>
          <p:spPr>
            <a:xfrm flipH="1" flipV="1">
              <a:off x="833939" y="5958062"/>
              <a:ext cx="163938" cy="296861"/>
            </a:xfrm>
            <a:prstGeom prst="straightConnector1">
              <a:avLst/>
            </a:prstGeom>
            <a:ln w="28575">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269478" y="5564874"/>
              <a:ext cx="1128922" cy="393188"/>
            </a:xfrm>
            <a:prstGeom prst="rect">
              <a:avLst/>
            </a:prstGeom>
            <a:noFill/>
            <a:ln w="28575">
              <a:solidFill>
                <a:srgbClr val="7030A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spTree>
    <p:extLst>
      <p:ext uri="{BB962C8B-B14F-4D97-AF65-F5344CB8AC3E}">
        <p14:creationId xmlns:p14="http://schemas.microsoft.com/office/powerpoint/2010/main" val="31577176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5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25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250"/>
                                        <p:tgtEl>
                                          <p:spTgt spid="5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250"/>
                                        <p:tgtEl>
                                          <p:spTgt spid="5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25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250"/>
                                        <p:tgtEl>
                                          <p:spTgt spid="42"/>
                                        </p:tgtEl>
                                      </p:cBhvr>
                                    </p:animEffect>
                                  </p:childTnLst>
                                </p:cTn>
                              </p:par>
                              <p:par>
                                <p:cTn id="29" presetID="10"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25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2" grpId="0"/>
      <p:bldP spid="5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Functor</a:t>
            </a:r>
            <a:br>
              <a:rPr lang="en-AU" dirty="0"/>
            </a:br>
            <a:r>
              <a:rPr lang="en-AU" sz="2800" dirty="0">
                <a:solidFill>
                  <a:srgbClr val="4472C4">
                    <a:lumMod val="75000"/>
                  </a:srgbClr>
                </a:solidFill>
              </a:rPr>
              <a:t>A better life with functors</a:t>
            </a:r>
            <a:endParaRPr lang="en-AU" dirty="0"/>
          </a:p>
        </p:txBody>
      </p:sp>
      <p:sp>
        <p:nvSpPr>
          <p:cNvPr id="5" name="Rectangle 4"/>
          <p:cNvSpPr/>
          <p:nvPr/>
        </p:nvSpPr>
        <p:spPr>
          <a:xfrm>
            <a:off x="312821" y="1825624"/>
            <a:ext cx="5883342" cy="923330"/>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maybeIntToString</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a:t>
            </a:r>
            <a:r>
              <a:rPr lang="en-AU" dirty="0" err="1">
                <a:solidFill>
                  <a:schemeClr val="accent2"/>
                </a:solidFill>
                <a:latin typeface="Consolas" panose="020B0609020204030204" pitchFamily="49" charset="0"/>
                <a:cs typeface="Consolas" panose="020B0609020204030204" pitchFamily="49" charset="0"/>
              </a:rPr>
              <a:t>Int</a:t>
            </a:r>
            <a:r>
              <a:rPr lang="en-AU" dirty="0">
                <a:solidFill>
                  <a:srgbClr val="453A6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String</a:t>
            </a:r>
            <a:br>
              <a:rPr lang="en-AU" dirty="0">
                <a:solidFill>
                  <a:srgbClr val="C00000"/>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maybeIntToString</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rPr>
              <a:t>Just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i</a:t>
            </a:r>
            <a:r>
              <a:rPr lang="en-AU" dirty="0">
                <a:latin typeface="Consolas" panose="020B0609020204030204" pitchFamily="49" charset="0"/>
                <a:cs typeface="Consolas" panose="020B0609020204030204" pitchFamily="49" charset="0"/>
              </a:rPr>
              <a:t>) = </a:t>
            </a:r>
            <a:r>
              <a:rPr lang="en-AU" dirty="0">
                <a:solidFill>
                  <a:srgbClr val="C00000"/>
                </a:solidFill>
                <a:latin typeface="Consolas" panose="020B0609020204030204" pitchFamily="49" charset="0"/>
              </a:rPr>
              <a:t>Just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toString</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i</a:t>
            </a:r>
            <a:r>
              <a:rPr lang="en-AU" dirty="0">
                <a:latin typeface="Consolas" panose="020B0609020204030204" pitchFamily="49" charset="0"/>
                <a:cs typeface="Consolas" panose="020B0609020204030204" pitchFamily="49" charset="0"/>
              </a:rPr>
              <a:t>)</a:t>
            </a:r>
          </a:p>
          <a:p>
            <a:r>
              <a:rPr lang="en-AU" dirty="0" err="1">
                <a:latin typeface="Consolas" panose="020B0609020204030204" pitchFamily="49" charset="0"/>
                <a:cs typeface="Consolas" panose="020B0609020204030204" pitchFamily="49" charset="0"/>
              </a:rPr>
              <a:t>maybeIntToString</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rPr>
              <a:t>Nothing</a:t>
            </a:r>
            <a:r>
              <a:rPr lang="en-AU" dirty="0">
                <a:latin typeface="Consolas" panose="020B0609020204030204" pitchFamily="49" charset="0"/>
                <a:cs typeface="Consolas" panose="020B0609020204030204" pitchFamily="49" charset="0"/>
              </a:rPr>
              <a:t>  = </a:t>
            </a:r>
            <a:r>
              <a:rPr lang="en-AU" dirty="0">
                <a:solidFill>
                  <a:srgbClr val="C00000"/>
                </a:solidFill>
                <a:latin typeface="Consolas" panose="020B0609020204030204" pitchFamily="49" charset="0"/>
              </a:rPr>
              <a:t>Nothing</a:t>
            </a:r>
          </a:p>
        </p:txBody>
      </p:sp>
      <p:sp>
        <p:nvSpPr>
          <p:cNvPr id="6" name="Rectangle 5"/>
          <p:cNvSpPr/>
          <p:nvPr/>
        </p:nvSpPr>
        <p:spPr>
          <a:xfrm>
            <a:off x="312821" y="3457960"/>
            <a:ext cx="8036174" cy="923330"/>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eitherIntToString</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Either String </a:t>
            </a:r>
            <a:r>
              <a:rPr lang="en-AU" dirty="0" err="1">
                <a:solidFill>
                  <a:schemeClr val="accent2"/>
                </a:solidFill>
                <a:latin typeface="Consolas" panose="020B0609020204030204" pitchFamily="49" charset="0"/>
                <a:cs typeface="Consolas" panose="020B0609020204030204" pitchFamily="49" charset="0"/>
              </a:rPr>
              <a:t>Int</a:t>
            </a:r>
            <a:r>
              <a:rPr lang="en-AU" dirty="0">
                <a:solidFill>
                  <a:srgbClr val="453A6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Either String String</a:t>
            </a:r>
            <a:br>
              <a:rPr lang="en-AU" dirty="0">
                <a:solidFill>
                  <a:srgbClr val="C00000"/>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eitherIntToString</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rPr>
              <a:t>Right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i</a:t>
            </a:r>
            <a:r>
              <a:rPr lang="en-AU" dirty="0">
                <a:latin typeface="Consolas" panose="020B0609020204030204" pitchFamily="49" charset="0"/>
                <a:cs typeface="Consolas" panose="020B0609020204030204" pitchFamily="49" charset="0"/>
              </a:rPr>
              <a:t>) = </a:t>
            </a:r>
            <a:r>
              <a:rPr lang="en-AU" dirty="0">
                <a:solidFill>
                  <a:srgbClr val="C00000"/>
                </a:solidFill>
                <a:latin typeface="Consolas" panose="020B0609020204030204" pitchFamily="49" charset="0"/>
              </a:rPr>
              <a:t>Right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toString</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i</a:t>
            </a:r>
            <a:r>
              <a:rPr lang="en-AU" dirty="0">
                <a:latin typeface="Consolas" panose="020B0609020204030204" pitchFamily="49" charset="0"/>
                <a:cs typeface="Consolas" panose="020B0609020204030204" pitchFamily="49" charset="0"/>
              </a:rPr>
              <a:t>)</a:t>
            </a:r>
          </a:p>
          <a:p>
            <a:r>
              <a:rPr lang="en-AU" dirty="0" err="1">
                <a:latin typeface="Consolas" panose="020B0609020204030204" pitchFamily="49" charset="0"/>
                <a:cs typeface="Consolas" panose="020B0609020204030204" pitchFamily="49" charset="0"/>
              </a:rPr>
              <a:t>eitherIntToString</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rPr>
              <a:t>Left</a:t>
            </a:r>
            <a:r>
              <a:rPr lang="en-AU" dirty="0">
                <a:latin typeface="Consolas" panose="020B0609020204030204" pitchFamily="49" charset="0"/>
                <a:cs typeface="Consolas" panose="020B0609020204030204" pitchFamily="49" charset="0"/>
              </a:rPr>
              <a:t> e)  = </a:t>
            </a:r>
            <a:r>
              <a:rPr lang="en-AU" dirty="0">
                <a:solidFill>
                  <a:srgbClr val="C00000"/>
                </a:solidFill>
                <a:latin typeface="Consolas" panose="020B0609020204030204" pitchFamily="49" charset="0"/>
              </a:rPr>
              <a:t>Left</a:t>
            </a:r>
            <a:r>
              <a:rPr lang="en-AU" dirty="0">
                <a:latin typeface="Consolas" panose="020B0609020204030204" pitchFamily="49" charset="0"/>
                <a:cs typeface="Consolas" panose="020B0609020204030204" pitchFamily="49" charset="0"/>
              </a:rPr>
              <a:t> e</a:t>
            </a:r>
          </a:p>
        </p:txBody>
      </p:sp>
      <p:sp>
        <p:nvSpPr>
          <p:cNvPr id="7" name="Rectangle 6"/>
          <p:cNvSpPr/>
          <p:nvPr/>
        </p:nvSpPr>
        <p:spPr>
          <a:xfrm>
            <a:off x="312821" y="5085352"/>
            <a:ext cx="7909538" cy="923330"/>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listIntToString</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Int</a:t>
            </a:r>
            <a:r>
              <a:rPr lang="en-AU" dirty="0">
                <a:solidFill>
                  <a:srgbClr val="453A6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String</a:t>
            </a:r>
            <a:r>
              <a:rPr lang="en-AU" dirty="0">
                <a:solidFill>
                  <a:srgbClr val="453A62"/>
                </a:solidFill>
                <a:latin typeface="Consolas" panose="020B0609020204030204" pitchFamily="49" charset="0"/>
                <a:cs typeface="Consolas" panose="020B0609020204030204" pitchFamily="49" charset="0"/>
              </a:rPr>
              <a:t>]</a:t>
            </a:r>
            <a:br>
              <a:rPr lang="en-AU" dirty="0">
                <a:solidFill>
                  <a:srgbClr val="C00000"/>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listIntToString</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i</a:t>
            </a:r>
            <a:r>
              <a:rPr lang="en-AU" dirty="0">
                <a:latin typeface="Consolas" panose="020B0609020204030204" pitchFamily="49" charset="0"/>
                <a:cs typeface="Consolas" panose="020B0609020204030204" pitchFamily="49" charset="0"/>
              </a:rPr>
              <a:t> : is) = </a:t>
            </a:r>
            <a:r>
              <a:rPr lang="en-AU" dirty="0" err="1">
                <a:latin typeface="Consolas" panose="020B0609020204030204" pitchFamily="49" charset="0"/>
                <a:cs typeface="Consolas" panose="020B0609020204030204" pitchFamily="49" charset="0"/>
              </a:rPr>
              <a:t>toString</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i</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listIntToString</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xs</a:t>
            </a:r>
            <a:br>
              <a:rPr lang="en-AU" dirty="0">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listIntToString</a:t>
            </a:r>
            <a:r>
              <a:rPr lang="en-AU" dirty="0">
                <a:latin typeface="Consolas" panose="020B0609020204030204" pitchFamily="49" charset="0"/>
                <a:cs typeface="Consolas" panose="020B0609020204030204" pitchFamily="49" charset="0"/>
              </a:rPr>
              <a:t> []       = []</a:t>
            </a:r>
          </a:p>
        </p:txBody>
      </p:sp>
      <p:sp>
        <p:nvSpPr>
          <p:cNvPr id="8" name="Rectangle 7"/>
          <p:cNvSpPr/>
          <p:nvPr/>
        </p:nvSpPr>
        <p:spPr>
          <a:xfrm>
            <a:off x="312821" y="2857857"/>
            <a:ext cx="4743606" cy="369332"/>
          </a:xfrm>
          <a:prstGeom prst="rect">
            <a:avLst/>
          </a:prstGeom>
        </p:spPr>
        <p:txBody>
          <a:bodyPr wrap="none">
            <a:spAutoFit/>
          </a:bodyPr>
          <a:lstStyle/>
          <a:p>
            <a:r>
              <a:rPr lang="en-AU" dirty="0" err="1">
                <a:latin typeface="Consolas" panose="020B0609020204030204" pitchFamily="49" charset="0"/>
                <a:cs typeface="Consolas" panose="020B0609020204030204" pitchFamily="49" charset="0"/>
              </a:rPr>
              <a:t>maybeIntToString</a:t>
            </a:r>
            <a:r>
              <a:rPr lang="en-AU" dirty="0">
                <a:latin typeface="Consolas" panose="020B0609020204030204" pitchFamily="49" charset="0"/>
                <a:cs typeface="Consolas" panose="020B0609020204030204" pitchFamily="49" charset="0"/>
              </a:rPr>
              <a:t>' m = map </a:t>
            </a:r>
            <a:r>
              <a:rPr lang="en-AU" dirty="0" err="1">
                <a:latin typeface="Consolas" panose="020B0609020204030204" pitchFamily="49" charset="0"/>
                <a:cs typeface="Consolas" panose="020B0609020204030204" pitchFamily="49" charset="0"/>
              </a:rPr>
              <a:t>toString</a:t>
            </a:r>
            <a:r>
              <a:rPr lang="en-AU" dirty="0">
                <a:latin typeface="Consolas" panose="020B0609020204030204" pitchFamily="49" charset="0"/>
                <a:cs typeface="Consolas" panose="020B0609020204030204" pitchFamily="49" charset="0"/>
              </a:rPr>
              <a:t> m</a:t>
            </a:r>
          </a:p>
        </p:txBody>
      </p:sp>
      <p:sp>
        <p:nvSpPr>
          <p:cNvPr id="10" name="Rectangle 9"/>
          <p:cNvSpPr/>
          <p:nvPr/>
        </p:nvSpPr>
        <p:spPr>
          <a:xfrm>
            <a:off x="312821" y="4485249"/>
            <a:ext cx="4870244" cy="369332"/>
          </a:xfrm>
          <a:prstGeom prst="rect">
            <a:avLst/>
          </a:prstGeom>
        </p:spPr>
        <p:txBody>
          <a:bodyPr wrap="none">
            <a:spAutoFit/>
          </a:bodyPr>
          <a:lstStyle/>
          <a:p>
            <a:r>
              <a:rPr lang="en-AU" dirty="0" err="1">
                <a:latin typeface="Consolas" panose="020B0609020204030204" pitchFamily="49" charset="0"/>
                <a:cs typeface="Consolas" panose="020B0609020204030204" pitchFamily="49" charset="0"/>
              </a:rPr>
              <a:t>eitherIntToString</a:t>
            </a:r>
            <a:r>
              <a:rPr lang="en-AU" dirty="0">
                <a:latin typeface="Consolas" panose="020B0609020204030204" pitchFamily="49" charset="0"/>
                <a:cs typeface="Consolas" panose="020B0609020204030204" pitchFamily="49" charset="0"/>
              </a:rPr>
              <a:t>' e = map </a:t>
            </a:r>
            <a:r>
              <a:rPr lang="en-AU" dirty="0" err="1">
                <a:latin typeface="Consolas" panose="020B0609020204030204" pitchFamily="49" charset="0"/>
                <a:cs typeface="Consolas" panose="020B0609020204030204" pitchFamily="49" charset="0"/>
              </a:rPr>
              <a:t>toString</a:t>
            </a:r>
            <a:r>
              <a:rPr lang="en-AU" dirty="0">
                <a:latin typeface="Consolas" panose="020B0609020204030204" pitchFamily="49" charset="0"/>
                <a:cs typeface="Consolas" panose="020B0609020204030204" pitchFamily="49" charset="0"/>
              </a:rPr>
              <a:t> e</a:t>
            </a:r>
          </a:p>
        </p:txBody>
      </p:sp>
      <p:sp>
        <p:nvSpPr>
          <p:cNvPr id="11" name="Rectangle 10"/>
          <p:cNvSpPr/>
          <p:nvPr/>
        </p:nvSpPr>
        <p:spPr>
          <a:xfrm>
            <a:off x="312821" y="6090626"/>
            <a:ext cx="4616970" cy="369332"/>
          </a:xfrm>
          <a:prstGeom prst="rect">
            <a:avLst/>
          </a:prstGeom>
        </p:spPr>
        <p:txBody>
          <a:bodyPr wrap="none">
            <a:spAutoFit/>
          </a:bodyPr>
          <a:lstStyle/>
          <a:p>
            <a:r>
              <a:rPr lang="en-AU" dirty="0" err="1">
                <a:latin typeface="Consolas" panose="020B0609020204030204" pitchFamily="49" charset="0"/>
                <a:cs typeface="Consolas" panose="020B0609020204030204" pitchFamily="49" charset="0"/>
              </a:rPr>
              <a:t>listIntToString</a:t>
            </a:r>
            <a:r>
              <a:rPr lang="en-AU" dirty="0">
                <a:latin typeface="Consolas" panose="020B0609020204030204" pitchFamily="49" charset="0"/>
                <a:cs typeface="Consolas" panose="020B0609020204030204" pitchFamily="49" charset="0"/>
              </a:rPr>
              <a:t>' l = map </a:t>
            </a:r>
            <a:r>
              <a:rPr lang="en-AU" dirty="0" err="1">
                <a:latin typeface="Consolas" panose="020B0609020204030204" pitchFamily="49" charset="0"/>
                <a:cs typeface="Consolas" panose="020B0609020204030204" pitchFamily="49" charset="0"/>
              </a:rPr>
              <a:t>toString</a:t>
            </a:r>
            <a:r>
              <a:rPr lang="en-AU" dirty="0">
                <a:latin typeface="Consolas" panose="020B0609020204030204" pitchFamily="49" charset="0"/>
                <a:cs typeface="Consolas" panose="020B0609020204030204" pitchFamily="49" charset="0"/>
              </a:rPr>
              <a:t> l</a:t>
            </a:r>
          </a:p>
        </p:txBody>
      </p:sp>
      <p:sp>
        <p:nvSpPr>
          <p:cNvPr id="3" name="Rectangle 2"/>
          <p:cNvSpPr/>
          <p:nvPr/>
        </p:nvSpPr>
        <p:spPr>
          <a:xfrm>
            <a:off x="312821" y="1847045"/>
            <a:ext cx="6059404" cy="90190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312821" y="3467954"/>
            <a:ext cx="7909538" cy="90190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312821" y="5107688"/>
            <a:ext cx="7909538" cy="90190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9279" y="2877482"/>
            <a:ext cx="3009900" cy="2082851"/>
          </a:xfrm>
          <a:prstGeom prst="rect">
            <a:avLst/>
          </a:prstGeom>
        </p:spPr>
      </p:pic>
      <p:sp>
        <p:nvSpPr>
          <p:cNvPr id="15" name="Rectangle 14"/>
          <p:cNvSpPr/>
          <p:nvPr/>
        </p:nvSpPr>
        <p:spPr>
          <a:xfrm>
            <a:off x="6532909" y="1804088"/>
            <a:ext cx="5503430"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Functor</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grpSp>
        <p:nvGrpSpPr>
          <p:cNvPr id="30" name="Group 29"/>
          <p:cNvGrpSpPr/>
          <p:nvPr/>
        </p:nvGrpSpPr>
        <p:grpSpPr>
          <a:xfrm>
            <a:off x="3631362" y="1795721"/>
            <a:ext cx="6564303" cy="1441462"/>
            <a:chOff x="3631362" y="1795721"/>
            <a:chExt cx="6564303" cy="1441462"/>
          </a:xfrm>
        </p:grpSpPr>
        <p:sp>
          <p:nvSpPr>
            <p:cNvPr id="16" name="Rectangle 15"/>
            <p:cNvSpPr/>
            <p:nvPr/>
          </p:nvSpPr>
          <p:spPr>
            <a:xfrm>
              <a:off x="3631362" y="2843995"/>
              <a:ext cx="1102563"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7" name="TextBox 16"/>
            <p:cNvSpPr txBox="1"/>
            <p:nvPr/>
          </p:nvSpPr>
          <p:spPr>
            <a:xfrm>
              <a:off x="5310597" y="2564288"/>
              <a:ext cx="1833153" cy="369332"/>
            </a:xfrm>
            <a:prstGeom prst="rect">
              <a:avLst/>
            </a:prstGeom>
            <a:noFill/>
          </p:spPr>
          <p:txBody>
            <a:bodyPr wrap="square" rtlCol="0">
              <a:spAutoFit/>
            </a:bodyPr>
            <a:lstStyle/>
            <a:p>
              <a:r>
                <a:rPr lang="en-AU" dirty="0" err="1">
                  <a:solidFill>
                    <a:schemeClr val="accent6"/>
                  </a:solidFill>
                  <a:latin typeface="Consolas" panose="020B0609020204030204" pitchFamily="49" charset="0"/>
                </a:rPr>
                <a:t>Int</a:t>
              </a:r>
              <a:r>
                <a:rPr lang="en-AU" dirty="0">
                  <a:solidFill>
                    <a:schemeClr val="accent6"/>
                  </a:solidFill>
                  <a:latin typeface="Consolas" panose="020B0609020204030204" pitchFamily="49" charset="0"/>
                </a:rPr>
                <a:t> -&gt; String</a:t>
              </a:r>
            </a:p>
          </p:txBody>
        </p:sp>
        <p:cxnSp>
          <p:nvCxnSpPr>
            <p:cNvPr id="18" name="Straight Arrow Connector 17"/>
            <p:cNvCxnSpPr/>
            <p:nvPr/>
          </p:nvCxnSpPr>
          <p:spPr>
            <a:xfrm flipH="1">
              <a:off x="4733925" y="2748954"/>
              <a:ext cx="599041" cy="117656"/>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7" idx="3"/>
              <a:endCxn id="25" idx="2"/>
            </p:cNvCxnSpPr>
            <p:nvPr/>
          </p:nvCxnSpPr>
          <p:spPr>
            <a:xfrm flipV="1">
              <a:off x="7143750" y="2188909"/>
              <a:ext cx="2500634" cy="560045"/>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9093102" y="1795721"/>
              <a:ext cx="1102563"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spTree>
    <p:extLst>
      <p:ext uri="{BB962C8B-B14F-4D97-AF65-F5344CB8AC3E}">
        <p14:creationId xmlns:p14="http://schemas.microsoft.com/office/powerpoint/2010/main" val="39759696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25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250"/>
                                        <p:tgtEl>
                                          <p:spTgt spid="3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25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25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25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25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250"/>
                                        <p:tgtEl>
                                          <p:spTgt spid="1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0" grpId="0"/>
      <p:bldP spid="11" grpId="0"/>
      <p:bldP spid="3" grpId="0" animBg="1"/>
      <p:bldP spid="12" grpId="0"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Functor</a:t>
            </a:r>
            <a:br>
              <a:rPr lang="en-AU" dirty="0"/>
            </a:br>
            <a:r>
              <a:rPr lang="en-AU" sz="2800" dirty="0">
                <a:solidFill>
                  <a:srgbClr val="4472C4">
                    <a:lumMod val="75000"/>
                  </a:srgbClr>
                </a:solidFill>
              </a:rPr>
              <a:t>Functors and </a:t>
            </a:r>
            <a:r>
              <a:rPr lang="en-AU" sz="2800" dirty="0" err="1">
                <a:solidFill>
                  <a:srgbClr val="4472C4">
                    <a:lumMod val="75000"/>
                  </a:srgbClr>
                </a:solidFill>
              </a:rPr>
              <a:t>Async</a:t>
            </a:r>
            <a:endParaRPr lang="en-AU"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9279" y="2877482"/>
            <a:ext cx="3009900" cy="2082851"/>
          </a:xfrm>
          <a:prstGeom prst="rect">
            <a:avLst/>
          </a:prstGeom>
        </p:spPr>
      </p:pic>
      <p:sp>
        <p:nvSpPr>
          <p:cNvPr id="22" name="Rectangle 21"/>
          <p:cNvSpPr/>
          <p:nvPr/>
        </p:nvSpPr>
        <p:spPr>
          <a:xfrm>
            <a:off x="478532" y="2048238"/>
            <a:ext cx="7035189" cy="1754326"/>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getUserAvatarUrl</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userId</a:t>
            </a:r>
            <a:r>
              <a:rPr lang="en-AU" dirty="0">
                <a:solidFill>
                  <a:srgbClr val="000000"/>
                </a:solidFill>
                <a:latin typeface="Consolas" panose="020B0609020204030204" pitchFamily="49" charset="0"/>
              </a:rPr>
              <a:t> =</a:t>
            </a:r>
          </a:p>
          <a:p>
            <a:r>
              <a:rPr lang="en-AU" dirty="0">
                <a:solidFill>
                  <a:srgbClr val="000000"/>
                </a:solidFill>
                <a:latin typeface="Consolas" panose="020B0609020204030204" pitchFamily="49" charset="0"/>
              </a:rPr>
              <a:t>  </a:t>
            </a:r>
            <a:r>
              <a:rPr lang="en-AU" dirty="0" err="1">
                <a:solidFill>
                  <a:srgbClr val="0000FF"/>
                </a:solidFill>
                <a:latin typeface="Consolas" panose="020B0609020204030204" pitchFamily="49" charset="0"/>
              </a:rPr>
              <a:t>async</a:t>
            </a:r>
            <a:r>
              <a:rPr lang="en-AU" dirty="0">
                <a:solidFill>
                  <a:srgbClr val="000000"/>
                </a:solidFill>
                <a:latin typeface="Consolas" panose="020B0609020204030204" pitchFamily="49" charset="0"/>
              </a:rPr>
              <a:t> {</a:t>
            </a: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user = </a:t>
            </a:r>
            <a:r>
              <a:rPr lang="en-AU" dirty="0" err="1">
                <a:solidFill>
                  <a:srgbClr val="000000"/>
                </a:solidFill>
                <a:latin typeface="Consolas" panose="020B0609020204030204" pitchFamily="49" charset="0"/>
              </a:rPr>
              <a:t>getUserAsync</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userId</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cdnUrl</a:t>
            </a:r>
            <a:r>
              <a:rPr lang="en-AU" dirty="0">
                <a:solidFill>
                  <a:srgbClr val="000000"/>
                </a:solidFill>
                <a:latin typeface="Consolas" panose="020B0609020204030204" pitchFamily="49" charset="0"/>
              </a:rPr>
              <a:t> = </a:t>
            </a:r>
            <a:r>
              <a:rPr lang="en-AU" dirty="0" err="1">
                <a:solidFill>
                  <a:srgbClr val="000000"/>
                </a:solidFill>
                <a:latin typeface="Consolas" panose="020B0609020204030204" pitchFamily="49" charset="0"/>
              </a:rPr>
              <a:t>makeCdnUrl</a:t>
            </a:r>
            <a:r>
              <a:rPr lang="en-AU" dirty="0">
                <a:solidFill>
                  <a:srgbClr val="000000"/>
                </a:solidFill>
                <a:latin typeface="Consolas" panose="020B0609020204030204" pitchFamily="49" charset="0"/>
              </a:rPr>
              <a:t> "avatar" </a:t>
            </a:r>
            <a:r>
              <a:rPr lang="en-AU" dirty="0" err="1">
                <a:solidFill>
                  <a:srgbClr val="000000"/>
                </a:solidFill>
                <a:latin typeface="Consolas" panose="020B0609020204030204" pitchFamily="49" charset="0"/>
              </a:rPr>
              <a:t>user.avatarId</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return</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cdnUrl</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a:t>
            </a:r>
          </a:p>
        </p:txBody>
      </p:sp>
      <p:sp>
        <p:nvSpPr>
          <p:cNvPr id="24" name="Rectangle 23"/>
          <p:cNvSpPr/>
          <p:nvPr/>
        </p:nvSpPr>
        <p:spPr>
          <a:xfrm>
            <a:off x="478532" y="4960333"/>
            <a:ext cx="7684393" cy="923330"/>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getUserAvatarUrl</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userId</a:t>
            </a:r>
            <a:r>
              <a:rPr lang="en-AU" dirty="0">
                <a:solidFill>
                  <a:srgbClr val="000000"/>
                </a:solidFill>
                <a:latin typeface="Consolas" panose="020B0609020204030204" pitchFamily="49" charset="0"/>
              </a:rPr>
              <a:t> =</a:t>
            </a:r>
          </a:p>
          <a:p>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getUserAsync</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userId</a:t>
            </a:r>
            <a:r>
              <a:rPr lang="en-AU" dirty="0">
                <a:solidFill>
                  <a:srgbClr val="000000"/>
                </a:solidFill>
                <a:latin typeface="Consolas" panose="020B0609020204030204" pitchFamily="49" charset="0"/>
              </a:rPr>
              <a:t> </a:t>
            </a:r>
          </a:p>
          <a:p>
            <a:r>
              <a:rPr lang="en-AU" dirty="0">
                <a:solidFill>
                  <a:srgbClr val="000000"/>
                </a:solidFill>
                <a:latin typeface="Consolas" panose="020B0609020204030204" pitchFamily="49" charset="0"/>
              </a:rPr>
              <a:t>  |&gt; </a:t>
            </a:r>
            <a:r>
              <a:rPr lang="en-AU" dirty="0" err="1">
                <a:solidFill>
                  <a:srgbClr val="000000"/>
                </a:solidFill>
                <a:latin typeface="Consolas" panose="020B0609020204030204" pitchFamily="49" charset="0"/>
              </a:rPr>
              <a:t>Async.map</a:t>
            </a:r>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fun</a:t>
            </a:r>
            <a:r>
              <a:rPr lang="en-AU" dirty="0">
                <a:solidFill>
                  <a:srgbClr val="000000"/>
                </a:solidFill>
                <a:latin typeface="Consolas" panose="020B0609020204030204" pitchFamily="49" charset="0"/>
              </a:rPr>
              <a:t> u -&gt; </a:t>
            </a:r>
            <a:r>
              <a:rPr lang="en-AU" dirty="0" err="1">
                <a:solidFill>
                  <a:srgbClr val="000000"/>
                </a:solidFill>
                <a:latin typeface="Consolas" panose="020B0609020204030204" pitchFamily="49" charset="0"/>
              </a:rPr>
              <a:t>makeCdnUrl</a:t>
            </a:r>
            <a:r>
              <a:rPr lang="en-AU" dirty="0">
                <a:solidFill>
                  <a:srgbClr val="000000"/>
                </a:solidFill>
                <a:latin typeface="Consolas" panose="020B0609020204030204" pitchFamily="49" charset="0"/>
              </a:rPr>
              <a:t> "avatar" </a:t>
            </a:r>
            <a:r>
              <a:rPr lang="en-AU" dirty="0" err="1">
                <a:solidFill>
                  <a:srgbClr val="000000"/>
                </a:solidFill>
                <a:latin typeface="Consolas" panose="020B0609020204030204" pitchFamily="49" charset="0"/>
              </a:rPr>
              <a:t>u.avatarId</a:t>
            </a:r>
            <a:r>
              <a:rPr lang="en-AU" dirty="0">
                <a:solidFill>
                  <a:srgbClr val="000000"/>
                </a:solidFill>
                <a:latin typeface="Consolas" panose="020B0609020204030204" pitchFamily="49" charset="0"/>
              </a:rPr>
              <a:t>)</a:t>
            </a:r>
          </a:p>
        </p:txBody>
      </p:sp>
      <p:sp>
        <p:nvSpPr>
          <p:cNvPr id="26" name="Rectangle 25"/>
          <p:cNvSpPr/>
          <p:nvPr/>
        </p:nvSpPr>
        <p:spPr>
          <a:xfrm>
            <a:off x="478532" y="4560223"/>
            <a:ext cx="2537874" cy="400110"/>
          </a:xfrm>
          <a:prstGeom prst="rect">
            <a:avLst/>
          </a:prstGeom>
        </p:spPr>
        <p:txBody>
          <a:bodyPr wrap="none">
            <a:spAutoFit/>
          </a:bodyPr>
          <a:lstStyle/>
          <a:p>
            <a:r>
              <a:rPr lang="en-AU" sz="2000" b="1" dirty="0" err="1">
                <a:solidFill>
                  <a:schemeClr val="accent1">
                    <a:lumMod val="75000"/>
                  </a:schemeClr>
                </a:solidFill>
              </a:rPr>
              <a:t>Async</a:t>
            </a:r>
            <a:r>
              <a:rPr lang="en-AU" sz="2000" b="1" dirty="0">
                <a:solidFill>
                  <a:schemeClr val="accent1">
                    <a:lumMod val="75000"/>
                  </a:schemeClr>
                </a:solidFill>
              </a:rPr>
              <a:t> is also a functor</a:t>
            </a:r>
          </a:p>
        </p:txBody>
      </p:sp>
      <p:sp>
        <p:nvSpPr>
          <p:cNvPr id="27" name="Rectangle 26"/>
          <p:cNvSpPr/>
          <p:nvPr/>
        </p:nvSpPr>
        <p:spPr>
          <a:xfrm>
            <a:off x="5351684" y="1863572"/>
            <a:ext cx="2811240" cy="369332"/>
          </a:xfrm>
          <a:prstGeom prst="rect">
            <a:avLst/>
          </a:prstGeom>
        </p:spPr>
        <p:txBody>
          <a:bodyPr wrap="square">
            <a:spAutoFit/>
          </a:bodyPr>
          <a:lstStyle/>
          <a:p>
            <a:r>
              <a:rPr lang="en-AU" dirty="0" err="1">
                <a:solidFill>
                  <a:schemeClr val="accent6"/>
                </a:solidFill>
                <a:latin typeface="Consolas" panose="020B0609020204030204" pitchFamily="49" charset="0"/>
              </a:rPr>
              <a:t>UserId</a:t>
            </a:r>
            <a:r>
              <a:rPr lang="en-AU" dirty="0">
                <a:solidFill>
                  <a:schemeClr val="accent6"/>
                </a:solidFill>
                <a:latin typeface="Consolas" panose="020B0609020204030204" pitchFamily="49" charset="0"/>
              </a:rPr>
              <a:t> -&gt; </a:t>
            </a:r>
            <a:r>
              <a:rPr lang="en-AU" dirty="0" err="1">
                <a:solidFill>
                  <a:schemeClr val="accent6"/>
                </a:solidFill>
                <a:latin typeface="Consolas" panose="020B0609020204030204" pitchFamily="49" charset="0"/>
              </a:rPr>
              <a:t>Async</a:t>
            </a:r>
            <a:r>
              <a:rPr lang="en-AU" dirty="0">
                <a:solidFill>
                  <a:schemeClr val="accent6"/>
                </a:solidFill>
                <a:latin typeface="Consolas" panose="020B0609020204030204" pitchFamily="49" charset="0"/>
              </a:rPr>
              <a:t>&lt;</a:t>
            </a:r>
            <a:r>
              <a:rPr lang="en-AU" dirty="0" err="1">
                <a:solidFill>
                  <a:schemeClr val="accent6"/>
                </a:solidFill>
                <a:latin typeface="Consolas" panose="020B0609020204030204" pitchFamily="49" charset="0"/>
              </a:rPr>
              <a:t>Url</a:t>
            </a:r>
            <a:r>
              <a:rPr lang="en-AU" dirty="0">
                <a:solidFill>
                  <a:schemeClr val="accent6"/>
                </a:solidFill>
                <a:latin typeface="Consolas" panose="020B0609020204030204" pitchFamily="49" charset="0"/>
              </a:rPr>
              <a:t>&gt;</a:t>
            </a:r>
          </a:p>
        </p:txBody>
      </p:sp>
      <p:sp>
        <p:nvSpPr>
          <p:cNvPr id="29" name="Rectangle 28"/>
          <p:cNvSpPr/>
          <p:nvPr/>
        </p:nvSpPr>
        <p:spPr>
          <a:xfrm>
            <a:off x="1059612" y="2025458"/>
            <a:ext cx="2936514"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cxnSp>
        <p:nvCxnSpPr>
          <p:cNvPr id="31" name="Straight Arrow Connector 30"/>
          <p:cNvCxnSpPr>
            <a:stCxn id="27" idx="1"/>
            <a:endCxn id="22" idx="0"/>
          </p:cNvCxnSpPr>
          <p:nvPr/>
        </p:nvCxnSpPr>
        <p:spPr>
          <a:xfrm flipH="1">
            <a:off x="3996127" y="2048238"/>
            <a:ext cx="1355557" cy="0"/>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56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25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Functor</a:t>
            </a:r>
            <a:br>
              <a:rPr lang="en-AU" dirty="0"/>
            </a:br>
            <a:r>
              <a:rPr lang="en-AU" sz="2800" dirty="0">
                <a:solidFill>
                  <a:srgbClr val="4472C4">
                    <a:lumMod val="75000"/>
                  </a:srgbClr>
                </a:solidFill>
              </a:rPr>
              <a:t>Laws</a:t>
            </a:r>
            <a:endParaRPr lang="en-AU"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69179" y="2638425"/>
            <a:ext cx="3810000" cy="2857500"/>
          </a:xfrm>
        </p:spPr>
      </p:pic>
      <p:sp>
        <p:nvSpPr>
          <p:cNvPr id="10" name="Rectangle 9"/>
          <p:cNvSpPr/>
          <p:nvPr/>
        </p:nvSpPr>
        <p:spPr>
          <a:xfrm>
            <a:off x="322609" y="1987549"/>
            <a:ext cx="5503430"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Functor</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11" name="Rectangle 10"/>
          <p:cNvSpPr/>
          <p:nvPr/>
        </p:nvSpPr>
        <p:spPr>
          <a:xfrm>
            <a:off x="322608" y="3031650"/>
            <a:ext cx="1830950" cy="369332"/>
          </a:xfrm>
          <a:prstGeom prst="rect">
            <a:avLst/>
          </a:prstGeom>
        </p:spPr>
        <p:txBody>
          <a:bodyPr wrap="none">
            <a:spAutoFit/>
          </a:bodyPr>
          <a:lstStyle/>
          <a:p>
            <a:r>
              <a:rPr lang="en-AU" dirty="0">
                <a:latin typeface="Consolas" panose="020B0609020204030204" pitchFamily="49" charset="0"/>
                <a:cs typeface="Consolas" panose="020B0609020204030204" pitchFamily="49" charset="0"/>
              </a:rPr>
              <a:t>map id x == x</a:t>
            </a:r>
          </a:p>
        </p:txBody>
      </p:sp>
      <p:sp>
        <p:nvSpPr>
          <p:cNvPr id="12" name="Rectangle 11"/>
          <p:cNvSpPr/>
          <p:nvPr/>
        </p:nvSpPr>
        <p:spPr>
          <a:xfrm>
            <a:off x="322608" y="4974193"/>
            <a:ext cx="4490332" cy="369332"/>
          </a:xfrm>
          <a:prstGeom prst="rect">
            <a:avLst/>
          </a:prstGeom>
        </p:spPr>
        <p:txBody>
          <a:bodyPr wrap="none">
            <a:spAutoFit/>
          </a:bodyPr>
          <a:lstStyle/>
          <a:p>
            <a:r>
              <a:rPr lang="en-AU" dirty="0">
                <a:latin typeface="Consolas" panose="020B0609020204030204" pitchFamily="49" charset="0"/>
                <a:cs typeface="Consolas" panose="020B0609020204030204" pitchFamily="49" charset="0"/>
              </a:rPr>
              <a:t>map (g . f) x == (map g . map f) x</a:t>
            </a:r>
          </a:p>
        </p:txBody>
      </p:sp>
      <p:sp>
        <p:nvSpPr>
          <p:cNvPr id="14" name="Rectangle 13"/>
          <p:cNvSpPr/>
          <p:nvPr/>
        </p:nvSpPr>
        <p:spPr>
          <a:xfrm>
            <a:off x="322608" y="2734789"/>
            <a:ext cx="1017458" cy="400110"/>
          </a:xfrm>
          <a:prstGeom prst="rect">
            <a:avLst/>
          </a:prstGeom>
        </p:spPr>
        <p:txBody>
          <a:bodyPr wrap="none">
            <a:spAutoFit/>
          </a:bodyPr>
          <a:lstStyle/>
          <a:p>
            <a:r>
              <a:rPr lang="en-AU" sz="2000" b="1" dirty="0">
                <a:solidFill>
                  <a:schemeClr val="accent1">
                    <a:lumMod val="75000"/>
                  </a:schemeClr>
                </a:solidFill>
              </a:rPr>
              <a:t>Identity</a:t>
            </a:r>
          </a:p>
        </p:txBody>
      </p:sp>
      <p:sp>
        <p:nvSpPr>
          <p:cNvPr id="15" name="Rectangle 14"/>
          <p:cNvSpPr/>
          <p:nvPr/>
        </p:nvSpPr>
        <p:spPr>
          <a:xfrm>
            <a:off x="322441" y="4677332"/>
            <a:ext cx="1534394" cy="400110"/>
          </a:xfrm>
          <a:prstGeom prst="rect">
            <a:avLst/>
          </a:prstGeom>
        </p:spPr>
        <p:txBody>
          <a:bodyPr wrap="none">
            <a:spAutoFit/>
          </a:bodyPr>
          <a:lstStyle/>
          <a:p>
            <a:r>
              <a:rPr lang="en-AU" sz="2000" b="1" dirty="0">
                <a:solidFill>
                  <a:schemeClr val="accent1">
                    <a:lumMod val="75000"/>
                  </a:schemeClr>
                </a:solidFill>
              </a:rPr>
              <a:t>Composition</a:t>
            </a:r>
          </a:p>
        </p:txBody>
      </p:sp>
      <p:sp>
        <p:nvSpPr>
          <p:cNvPr id="16" name="Rectangle 15"/>
          <p:cNvSpPr/>
          <p:nvPr/>
        </p:nvSpPr>
        <p:spPr>
          <a:xfrm>
            <a:off x="322608" y="3801311"/>
            <a:ext cx="4110421" cy="369332"/>
          </a:xfrm>
          <a:prstGeom prst="rect">
            <a:avLst/>
          </a:prstGeom>
        </p:spPr>
        <p:txBody>
          <a:bodyPr wrap="none">
            <a:spAutoFit/>
          </a:bodyPr>
          <a:lstStyle/>
          <a:p>
            <a:r>
              <a:rPr lang="en-AU" dirty="0">
                <a:latin typeface="Consolas" panose="020B0609020204030204" pitchFamily="49" charset="0"/>
                <a:cs typeface="Consolas" panose="020B0609020204030204" pitchFamily="49" charset="0"/>
              </a:rPr>
              <a:t>map (\x -&gt; x) [1,2,3] = [1,2,3]</a:t>
            </a:r>
          </a:p>
        </p:txBody>
      </p:sp>
      <p:sp>
        <p:nvSpPr>
          <p:cNvPr id="17" name="Rectangle 16"/>
          <p:cNvSpPr/>
          <p:nvPr/>
        </p:nvSpPr>
        <p:spPr>
          <a:xfrm>
            <a:off x="322608" y="5766632"/>
            <a:ext cx="6643165" cy="646331"/>
          </a:xfrm>
          <a:prstGeom prst="rect">
            <a:avLst/>
          </a:prstGeom>
        </p:spPr>
        <p:txBody>
          <a:bodyPr wrap="none">
            <a:spAutoFit/>
          </a:bodyPr>
          <a:lstStyle/>
          <a:p>
            <a:r>
              <a:rPr lang="en-AU" dirty="0">
                <a:latin typeface="Consolas" panose="020B0609020204030204" pitchFamily="49" charset="0"/>
                <a:cs typeface="Consolas" panose="020B0609020204030204" pitchFamily="49" charset="0"/>
              </a:rPr>
              <a:t>map (</a:t>
            </a:r>
            <a:r>
              <a:rPr lang="en-AU" dirty="0" err="1">
                <a:latin typeface="Consolas" panose="020B0609020204030204" pitchFamily="49" charset="0"/>
                <a:cs typeface="Consolas" panose="020B0609020204030204" pitchFamily="49" charset="0"/>
              </a:rPr>
              <a:t>toString</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addOne</a:t>
            </a:r>
            <a:r>
              <a:rPr lang="en-AU" dirty="0">
                <a:latin typeface="Consolas" panose="020B0609020204030204" pitchFamily="49" charset="0"/>
                <a:cs typeface="Consolas" panose="020B0609020204030204" pitchFamily="49" charset="0"/>
              </a:rPr>
              <a:t>) [1,2,3]     = ["2","3","4"]</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(map </a:t>
            </a:r>
            <a:r>
              <a:rPr lang="en-AU" dirty="0" err="1">
                <a:latin typeface="Consolas" panose="020B0609020204030204" pitchFamily="49" charset="0"/>
                <a:cs typeface="Consolas" panose="020B0609020204030204" pitchFamily="49" charset="0"/>
              </a:rPr>
              <a:t>toString</a:t>
            </a:r>
            <a:r>
              <a:rPr lang="en-AU" dirty="0">
                <a:latin typeface="Consolas" panose="020B0609020204030204" pitchFamily="49" charset="0"/>
                <a:cs typeface="Consolas" panose="020B0609020204030204" pitchFamily="49" charset="0"/>
              </a:rPr>
              <a:t> . map </a:t>
            </a:r>
            <a:r>
              <a:rPr lang="en-AU" dirty="0" err="1">
                <a:latin typeface="Consolas" panose="020B0609020204030204" pitchFamily="49" charset="0"/>
                <a:cs typeface="Consolas" panose="020B0609020204030204" pitchFamily="49" charset="0"/>
              </a:rPr>
              <a:t>addOne</a:t>
            </a:r>
            <a:r>
              <a:rPr lang="en-AU" dirty="0">
                <a:latin typeface="Consolas" panose="020B0609020204030204" pitchFamily="49" charset="0"/>
                <a:cs typeface="Consolas" panose="020B0609020204030204" pitchFamily="49" charset="0"/>
              </a:rPr>
              <a:t>) [1,2,3] = ["2","3","4"]</a:t>
            </a:r>
          </a:p>
        </p:txBody>
      </p:sp>
      <p:sp>
        <p:nvSpPr>
          <p:cNvPr id="18" name="Rectangle 17"/>
          <p:cNvSpPr/>
          <p:nvPr/>
        </p:nvSpPr>
        <p:spPr>
          <a:xfrm>
            <a:off x="322441" y="3535228"/>
            <a:ext cx="977191" cy="369332"/>
          </a:xfrm>
          <a:prstGeom prst="rect">
            <a:avLst/>
          </a:prstGeom>
        </p:spPr>
        <p:txBody>
          <a:bodyPr wrap="none">
            <a:spAutoFit/>
          </a:bodyPr>
          <a:lstStyle/>
          <a:p>
            <a:r>
              <a:rPr lang="en-AU" dirty="0">
                <a:solidFill>
                  <a:schemeClr val="accent1">
                    <a:lumMod val="75000"/>
                  </a:schemeClr>
                </a:solidFill>
              </a:rPr>
              <a:t>Example</a:t>
            </a:r>
          </a:p>
        </p:txBody>
      </p:sp>
      <p:sp>
        <p:nvSpPr>
          <p:cNvPr id="19" name="Rectangle 18"/>
          <p:cNvSpPr/>
          <p:nvPr/>
        </p:nvSpPr>
        <p:spPr>
          <a:xfrm>
            <a:off x="326840" y="5530334"/>
            <a:ext cx="977191" cy="369332"/>
          </a:xfrm>
          <a:prstGeom prst="rect">
            <a:avLst/>
          </a:prstGeom>
        </p:spPr>
        <p:txBody>
          <a:bodyPr wrap="none">
            <a:spAutoFit/>
          </a:bodyPr>
          <a:lstStyle/>
          <a:p>
            <a:r>
              <a:rPr lang="en-AU" dirty="0">
                <a:solidFill>
                  <a:schemeClr val="accent1">
                    <a:lumMod val="75000"/>
                  </a:schemeClr>
                </a:solidFill>
              </a:rPr>
              <a:t>Example</a:t>
            </a:r>
          </a:p>
        </p:txBody>
      </p:sp>
      <p:grpSp>
        <p:nvGrpSpPr>
          <p:cNvPr id="20" name="Group 19"/>
          <p:cNvGrpSpPr/>
          <p:nvPr/>
        </p:nvGrpSpPr>
        <p:grpSpPr>
          <a:xfrm>
            <a:off x="2377818" y="3036890"/>
            <a:ext cx="3900351" cy="369332"/>
            <a:chOff x="6955459" y="3735174"/>
            <a:chExt cx="3900351" cy="369332"/>
          </a:xfrm>
        </p:grpSpPr>
        <p:sp>
          <p:nvSpPr>
            <p:cNvPr id="21" name="TextBox 20"/>
            <p:cNvSpPr txBox="1"/>
            <p:nvPr/>
          </p:nvSpPr>
          <p:spPr>
            <a:xfrm>
              <a:off x="7189101" y="3735174"/>
              <a:ext cx="3666709" cy="369332"/>
            </a:xfrm>
            <a:prstGeom prst="rect">
              <a:avLst/>
            </a:prstGeom>
            <a:noFill/>
          </p:spPr>
          <p:txBody>
            <a:bodyPr wrap="none" rtlCol="0">
              <a:spAutoFit/>
            </a:bodyPr>
            <a:lstStyle/>
            <a:p>
              <a:r>
                <a:rPr lang="en-AU" dirty="0">
                  <a:solidFill>
                    <a:srgbClr val="7030A0"/>
                  </a:solidFill>
                </a:rPr>
                <a:t>This highlights structure preservation</a:t>
              </a:r>
            </a:p>
          </p:txBody>
        </p:sp>
        <p:cxnSp>
          <p:nvCxnSpPr>
            <p:cNvPr id="22" name="Straight Arrow Connector 21"/>
            <p:cNvCxnSpPr/>
            <p:nvPr/>
          </p:nvCxnSpPr>
          <p:spPr>
            <a:xfrm flipH="1">
              <a:off x="6955459" y="3919840"/>
              <a:ext cx="284508" cy="1"/>
            </a:xfrm>
            <a:prstGeom prst="straightConnector1">
              <a:avLst/>
            </a:prstGeom>
            <a:ln w="28575">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11857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25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25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25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25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25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5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250"/>
                                        <p:tgtEl>
                                          <p:spTgt spid="1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5" grpId="0"/>
      <p:bldP spid="16" grpId="0"/>
      <p:bldP spid="17" grpId="0"/>
      <p:bldP spid="18" grpId="0"/>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Functors in the wild</a:t>
            </a:r>
          </a:p>
        </p:txBody>
      </p:sp>
      <p:grpSp>
        <p:nvGrpSpPr>
          <p:cNvPr id="38" name="Group 37"/>
          <p:cNvGrpSpPr/>
          <p:nvPr/>
        </p:nvGrpSpPr>
        <p:grpSpPr>
          <a:xfrm>
            <a:off x="312821" y="1774150"/>
            <a:ext cx="2969659" cy="1508105"/>
            <a:chOff x="312821" y="1774150"/>
            <a:chExt cx="2969659" cy="1508105"/>
          </a:xfrm>
        </p:grpSpPr>
        <p:sp>
          <p:nvSpPr>
            <p:cNvPr id="5" name="Rectangle 4"/>
            <p:cNvSpPr/>
            <p:nvPr/>
          </p:nvSpPr>
          <p:spPr>
            <a:xfrm>
              <a:off x="312821" y="1774150"/>
              <a:ext cx="2969659" cy="584775"/>
            </a:xfrm>
            <a:prstGeom prst="rect">
              <a:avLst/>
            </a:prstGeom>
          </p:spPr>
          <p:txBody>
            <a:bodyPr wrap="none">
              <a:spAutoFit/>
            </a:bodyPr>
            <a:lstStyle/>
            <a:p>
              <a:r>
                <a:rPr lang="en-AU" sz="3200" b="1" dirty="0">
                  <a:solidFill>
                    <a:schemeClr val="accent5">
                      <a:lumMod val="75000"/>
                    </a:schemeClr>
                  </a:solidFill>
                </a:rPr>
                <a:t>C#: </a:t>
              </a:r>
              <a:r>
                <a:rPr lang="en-AU" sz="3200" b="1" dirty="0" err="1">
                  <a:solidFill>
                    <a:schemeClr val="accent5">
                      <a:lumMod val="75000"/>
                    </a:schemeClr>
                  </a:solidFill>
                </a:rPr>
                <a:t>IEnumerable</a:t>
              </a:r>
              <a:endParaRPr lang="en-AU" dirty="0">
                <a:solidFill>
                  <a:schemeClr val="accent1">
                    <a:lumMod val="75000"/>
                  </a:schemeClr>
                </a:solidFill>
              </a:endParaRPr>
            </a:p>
          </p:txBody>
        </p:sp>
        <p:sp>
          <p:nvSpPr>
            <p:cNvPr id="8" name="Rectangle 7"/>
            <p:cNvSpPr/>
            <p:nvPr/>
          </p:nvSpPr>
          <p:spPr>
            <a:xfrm>
              <a:off x="312821" y="2358925"/>
              <a:ext cx="2855654" cy="923330"/>
            </a:xfrm>
            <a:prstGeom prst="rect">
              <a:avLst/>
            </a:prstGeom>
          </p:spPr>
          <p:txBody>
            <a:bodyPr wrap="square">
              <a:spAutoFit/>
            </a:bodyPr>
            <a:lstStyle/>
            <a:p>
              <a:r>
                <a:rPr lang="en-AU" dirty="0">
                  <a:solidFill>
                    <a:srgbClr val="000000"/>
                  </a:solidFill>
                  <a:latin typeface="Consolas" panose="020B0609020204030204" pitchFamily="49" charset="0"/>
                </a:rPr>
                <a:t>Enumerable</a:t>
              </a:r>
            </a:p>
            <a:p>
              <a:r>
                <a:rPr lang="en-AU" dirty="0">
                  <a:solidFill>
                    <a:srgbClr val="000000"/>
                  </a:solidFill>
                  <a:latin typeface="Consolas" panose="020B0609020204030204" pitchFamily="49" charset="0"/>
                </a:rPr>
                <a:t>  .Range(</a:t>
              </a:r>
              <a:r>
                <a:rPr lang="en-AU" dirty="0">
                  <a:solidFill>
                    <a:srgbClr val="C81EFA"/>
                  </a:solidFill>
                  <a:latin typeface="Consolas" panose="020B0609020204030204" pitchFamily="49" charset="0"/>
                </a:rPr>
                <a:t>0</a:t>
              </a:r>
              <a:r>
                <a:rPr lang="en-AU" dirty="0">
                  <a:solidFill>
                    <a:srgbClr val="000000"/>
                  </a:solidFill>
                  <a:latin typeface="Consolas" panose="020B0609020204030204" pitchFamily="49" charset="0"/>
                </a:rPr>
                <a:t>,</a:t>
              </a:r>
              <a:r>
                <a:rPr lang="en-AU" dirty="0">
                  <a:solidFill>
                    <a:srgbClr val="C81EFA"/>
                  </a:solidFill>
                  <a:latin typeface="Consolas" panose="020B0609020204030204" pitchFamily="49" charset="0"/>
                </a:rPr>
                <a:t>5</a:t>
              </a:r>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  .Select(x =&gt; x + </a:t>
              </a:r>
              <a:r>
                <a:rPr lang="en-AU" dirty="0">
                  <a:solidFill>
                    <a:srgbClr val="C81EFA"/>
                  </a:solidFill>
                  <a:latin typeface="Consolas" panose="020B0609020204030204" pitchFamily="49" charset="0"/>
                </a:rPr>
                <a:t>1</a:t>
              </a:r>
              <a:r>
                <a:rPr lang="en-AU" dirty="0">
                  <a:solidFill>
                    <a:srgbClr val="000000"/>
                  </a:solidFill>
                  <a:latin typeface="Consolas" panose="020B0609020204030204" pitchFamily="49" charset="0"/>
                </a:rPr>
                <a:t>)</a:t>
              </a:r>
              <a:endParaRPr lang="en-AU" dirty="0"/>
            </a:p>
          </p:txBody>
        </p:sp>
        <p:sp>
          <p:nvSpPr>
            <p:cNvPr id="9" name="Rectangle 8"/>
            <p:cNvSpPr/>
            <p:nvPr/>
          </p:nvSpPr>
          <p:spPr>
            <a:xfrm>
              <a:off x="591422" y="2979696"/>
              <a:ext cx="1065928"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grpSp>
        <p:nvGrpSpPr>
          <p:cNvPr id="39" name="Group 38"/>
          <p:cNvGrpSpPr/>
          <p:nvPr/>
        </p:nvGrpSpPr>
        <p:grpSpPr>
          <a:xfrm>
            <a:off x="312821" y="3489430"/>
            <a:ext cx="2855654" cy="1498580"/>
            <a:chOff x="312821" y="3602950"/>
            <a:chExt cx="2855654" cy="1498580"/>
          </a:xfrm>
        </p:grpSpPr>
        <p:sp>
          <p:nvSpPr>
            <p:cNvPr id="10" name="Rectangle 9"/>
            <p:cNvSpPr/>
            <p:nvPr/>
          </p:nvSpPr>
          <p:spPr>
            <a:xfrm>
              <a:off x="312821" y="3602950"/>
              <a:ext cx="2855654" cy="584775"/>
            </a:xfrm>
            <a:prstGeom prst="rect">
              <a:avLst/>
            </a:prstGeom>
          </p:spPr>
          <p:txBody>
            <a:bodyPr wrap="none">
              <a:spAutoFit/>
            </a:bodyPr>
            <a:lstStyle/>
            <a:p>
              <a:r>
                <a:rPr lang="en-AU" sz="3200" b="1" dirty="0">
                  <a:solidFill>
                    <a:schemeClr val="accent5">
                      <a:lumMod val="75000"/>
                    </a:schemeClr>
                  </a:solidFill>
                </a:rPr>
                <a:t>C#: </a:t>
              </a:r>
              <a:r>
                <a:rPr lang="en-AU" sz="3200" b="1" dirty="0" err="1">
                  <a:solidFill>
                    <a:schemeClr val="accent5">
                      <a:lumMod val="75000"/>
                    </a:schemeClr>
                  </a:solidFill>
                </a:rPr>
                <a:t>IObservable</a:t>
              </a:r>
              <a:endParaRPr lang="en-AU" dirty="0">
                <a:solidFill>
                  <a:schemeClr val="accent1">
                    <a:lumMod val="75000"/>
                  </a:schemeClr>
                </a:solidFill>
              </a:endParaRPr>
            </a:p>
          </p:txBody>
        </p:sp>
        <p:sp>
          <p:nvSpPr>
            <p:cNvPr id="11" name="Rectangle 10"/>
            <p:cNvSpPr/>
            <p:nvPr/>
          </p:nvSpPr>
          <p:spPr>
            <a:xfrm>
              <a:off x="312821" y="4178200"/>
              <a:ext cx="2855654" cy="923330"/>
            </a:xfrm>
            <a:prstGeom prst="rect">
              <a:avLst/>
            </a:prstGeom>
          </p:spPr>
          <p:txBody>
            <a:bodyPr wrap="square">
              <a:spAutoFit/>
            </a:bodyPr>
            <a:lstStyle/>
            <a:p>
              <a:r>
                <a:rPr lang="en-AU" dirty="0">
                  <a:solidFill>
                    <a:srgbClr val="000000"/>
                  </a:solidFill>
                  <a:latin typeface="Consolas" panose="020B0609020204030204" pitchFamily="49" charset="0"/>
                </a:rPr>
                <a:t>Observable</a:t>
              </a:r>
            </a:p>
            <a:p>
              <a:r>
                <a:rPr lang="en-AU" dirty="0">
                  <a:solidFill>
                    <a:srgbClr val="000000"/>
                  </a:solidFill>
                  <a:latin typeface="Consolas" panose="020B0609020204030204" pitchFamily="49" charset="0"/>
                </a:rPr>
                <a:t>  .Range(</a:t>
              </a:r>
              <a:r>
                <a:rPr lang="en-AU" dirty="0">
                  <a:solidFill>
                    <a:srgbClr val="C81EFA"/>
                  </a:solidFill>
                  <a:latin typeface="Consolas" panose="020B0609020204030204" pitchFamily="49" charset="0"/>
                </a:rPr>
                <a:t>0</a:t>
              </a:r>
              <a:r>
                <a:rPr lang="en-AU" dirty="0">
                  <a:solidFill>
                    <a:srgbClr val="000000"/>
                  </a:solidFill>
                  <a:latin typeface="Consolas" panose="020B0609020204030204" pitchFamily="49" charset="0"/>
                </a:rPr>
                <a:t>,</a:t>
              </a:r>
              <a:r>
                <a:rPr lang="en-AU" dirty="0">
                  <a:solidFill>
                    <a:srgbClr val="C81EFA"/>
                  </a:solidFill>
                  <a:latin typeface="Consolas" panose="020B0609020204030204" pitchFamily="49" charset="0"/>
                </a:rPr>
                <a:t>5</a:t>
              </a:r>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  .Select(x =&gt; x + </a:t>
              </a:r>
              <a:r>
                <a:rPr lang="en-AU" dirty="0">
                  <a:solidFill>
                    <a:srgbClr val="C81EFA"/>
                  </a:solidFill>
                  <a:latin typeface="Consolas" panose="020B0609020204030204" pitchFamily="49" charset="0"/>
                </a:rPr>
                <a:t>1</a:t>
              </a:r>
              <a:r>
                <a:rPr lang="en-AU" dirty="0">
                  <a:solidFill>
                    <a:srgbClr val="000000"/>
                  </a:solidFill>
                  <a:latin typeface="Consolas" panose="020B0609020204030204" pitchFamily="49" charset="0"/>
                </a:rPr>
                <a:t>)</a:t>
              </a:r>
              <a:endParaRPr lang="en-AU" dirty="0"/>
            </a:p>
          </p:txBody>
        </p:sp>
        <p:sp>
          <p:nvSpPr>
            <p:cNvPr id="14" name="Rectangle 13"/>
            <p:cNvSpPr/>
            <p:nvPr/>
          </p:nvSpPr>
          <p:spPr>
            <a:xfrm>
              <a:off x="591422" y="4800161"/>
              <a:ext cx="1065928"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grpSp>
        <p:nvGrpSpPr>
          <p:cNvPr id="40" name="Group 39"/>
          <p:cNvGrpSpPr/>
          <p:nvPr/>
        </p:nvGrpSpPr>
        <p:grpSpPr>
          <a:xfrm>
            <a:off x="3932321" y="1774150"/>
            <a:ext cx="4002004" cy="1231106"/>
            <a:chOff x="3932321" y="1774150"/>
            <a:chExt cx="4002004" cy="1231106"/>
          </a:xfrm>
        </p:grpSpPr>
        <p:sp>
          <p:nvSpPr>
            <p:cNvPr id="15" name="Rectangle 14"/>
            <p:cNvSpPr/>
            <p:nvPr/>
          </p:nvSpPr>
          <p:spPr>
            <a:xfrm>
              <a:off x="3932321" y="1774150"/>
              <a:ext cx="1965603" cy="584775"/>
            </a:xfrm>
            <a:prstGeom prst="rect">
              <a:avLst/>
            </a:prstGeom>
          </p:spPr>
          <p:txBody>
            <a:bodyPr wrap="none">
              <a:spAutoFit/>
            </a:bodyPr>
            <a:lstStyle/>
            <a:p>
              <a:r>
                <a:rPr lang="en-AU" sz="3200" b="1" dirty="0">
                  <a:solidFill>
                    <a:schemeClr val="accent5">
                      <a:lumMod val="75000"/>
                    </a:schemeClr>
                  </a:solidFill>
                </a:rPr>
                <a:t>F#: Option</a:t>
              </a:r>
              <a:endParaRPr lang="en-AU" dirty="0">
                <a:solidFill>
                  <a:schemeClr val="accent1">
                    <a:lumMod val="75000"/>
                  </a:schemeClr>
                </a:solidFill>
              </a:endParaRPr>
            </a:p>
          </p:txBody>
        </p:sp>
        <p:sp>
          <p:nvSpPr>
            <p:cNvPr id="16" name="Rectangle 15"/>
            <p:cNvSpPr/>
            <p:nvPr/>
          </p:nvSpPr>
          <p:spPr>
            <a:xfrm>
              <a:off x="3932321" y="2358925"/>
              <a:ext cx="4002004" cy="646331"/>
            </a:xfrm>
            <a:prstGeom prst="rect">
              <a:avLst/>
            </a:prstGeom>
          </p:spPr>
          <p:txBody>
            <a:bodyPr wrap="square">
              <a:spAutoFit/>
            </a:bodyPr>
            <a:lstStyle/>
            <a:p>
              <a:r>
                <a:rPr lang="en-AU" dirty="0">
                  <a:solidFill>
                    <a:srgbClr val="000000"/>
                  </a:solidFill>
                  <a:latin typeface="Consolas" panose="020B0609020204030204" pitchFamily="49" charset="0"/>
                </a:rPr>
                <a:t>Some 1</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Option.map</a:t>
              </a:r>
              <a:r>
                <a:rPr lang="en-AU" dirty="0">
                  <a:solidFill>
                    <a:srgbClr val="000000"/>
                  </a:solidFill>
                  <a:latin typeface="Consolas" panose="020B0609020204030204" pitchFamily="49" charset="0"/>
                </a:rPr>
                <a:t> (fun x -&gt; x + 1)</a:t>
              </a:r>
              <a:endParaRPr lang="en-AU" dirty="0"/>
            </a:p>
          </p:txBody>
        </p:sp>
        <p:sp>
          <p:nvSpPr>
            <p:cNvPr id="25" name="Rectangle 24"/>
            <p:cNvSpPr/>
            <p:nvPr/>
          </p:nvSpPr>
          <p:spPr>
            <a:xfrm>
              <a:off x="4314824" y="2705100"/>
              <a:ext cx="1438275"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grpSp>
        <p:nvGrpSpPr>
          <p:cNvPr id="41" name="Group 40"/>
          <p:cNvGrpSpPr/>
          <p:nvPr/>
        </p:nvGrpSpPr>
        <p:grpSpPr>
          <a:xfrm>
            <a:off x="3932321" y="3409525"/>
            <a:ext cx="4002004" cy="1231106"/>
            <a:chOff x="3932321" y="3088718"/>
            <a:chExt cx="4002004" cy="1231106"/>
          </a:xfrm>
        </p:grpSpPr>
        <p:sp>
          <p:nvSpPr>
            <p:cNvPr id="17" name="Rectangle 16"/>
            <p:cNvSpPr/>
            <p:nvPr/>
          </p:nvSpPr>
          <p:spPr>
            <a:xfrm>
              <a:off x="3932321" y="3088718"/>
              <a:ext cx="1923925" cy="584775"/>
            </a:xfrm>
            <a:prstGeom prst="rect">
              <a:avLst/>
            </a:prstGeom>
          </p:spPr>
          <p:txBody>
            <a:bodyPr wrap="none">
              <a:spAutoFit/>
            </a:bodyPr>
            <a:lstStyle/>
            <a:p>
              <a:r>
                <a:rPr lang="en-AU" sz="3200" b="1" dirty="0">
                  <a:solidFill>
                    <a:schemeClr val="accent5">
                      <a:lumMod val="75000"/>
                    </a:schemeClr>
                  </a:solidFill>
                </a:rPr>
                <a:t>F#: Choice</a:t>
              </a:r>
              <a:endParaRPr lang="en-AU" dirty="0">
                <a:solidFill>
                  <a:schemeClr val="accent1">
                    <a:lumMod val="75000"/>
                  </a:schemeClr>
                </a:solidFill>
              </a:endParaRPr>
            </a:p>
          </p:txBody>
        </p:sp>
        <p:sp>
          <p:nvSpPr>
            <p:cNvPr id="18" name="Rectangle 17"/>
            <p:cNvSpPr/>
            <p:nvPr/>
          </p:nvSpPr>
          <p:spPr>
            <a:xfrm>
              <a:off x="3932321" y="3673493"/>
              <a:ext cx="4002004" cy="646331"/>
            </a:xfrm>
            <a:prstGeom prst="rect">
              <a:avLst/>
            </a:prstGeom>
          </p:spPr>
          <p:txBody>
            <a:bodyPr wrap="square">
              <a:spAutoFit/>
            </a:bodyPr>
            <a:lstStyle/>
            <a:p>
              <a:r>
                <a:rPr lang="en-AU" dirty="0">
                  <a:solidFill>
                    <a:srgbClr val="000000"/>
                  </a:solidFill>
                  <a:latin typeface="Consolas" panose="020B0609020204030204" pitchFamily="49" charset="0"/>
                </a:rPr>
                <a:t>Choice1Of2 1</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Choice.map</a:t>
              </a:r>
              <a:r>
                <a:rPr lang="en-AU" dirty="0">
                  <a:solidFill>
                    <a:srgbClr val="000000"/>
                  </a:solidFill>
                  <a:latin typeface="Consolas" panose="020B0609020204030204" pitchFamily="49" charset="0"/>
                </a:rPr>
                <a:t> (fun x -&gt; x + 1)</a:t>
              </a:r>
              <a:endParaRPr lang="en-AU" dirty="0"/>
            </a:p>
          </p:txBody>
        </p:sp>
        <p:sp>
          <p:nvSpPr>
            <p:cNvPr id="26" name="Rectangle 25"/>
            <p:cNvSpPr/>
            <p:nvPr/>
          </p:nvSpPr>
          <p:spPr>
            <a:xfrm>
              <a:off x="4314824" y="4007740"/>
              <a:ext cx="1438275"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grpSp>
        <p:nvGrpSpPr>
          <p:cNvPr id="42" name="Group 41"/>
          <p:cNvGrpSpPr/>
          <p:nvPr/>
        </p:nvGrpSpPr>
        <p:grpSpPr>
          <a:xfrm>
            <a:off x="3932321" y="5044901"/>
            <a:ext cx="4002004" cy="1231106"/>
            <a:chOff x="3932321" y="4403286"/>
            <a:chExt cx="4002004" cy="1231106"/>
          </a:xfrm>
        </p:grpSpPr>
        <p:sp>
          <p:nvSpPr>
            <p:cNvPr id="21" name="Rectangle 20"/>
            <p:cNvSpPr/>
            <p:nvPr/>
          </p:nvSpPr>
          <p:spPr>
            <a:xfrm>
              <a:off x="3932321" y="4403286"/>
              <a:ext cx="1361463" cy="584775"/>
            </a:xfrm>
            <a:prstGeom prst="rect">
              <a:avLst/>
            </a:prstGeom>
          </p:spPr>
          <p:txBody>
            <a:bodyPr wrap="none">
              <a:spAutoFit/>
            </a:bodyPr>
            <a:lstStyle/>
            <a:p>
              <a:r>
                <a:rPr lang="en-AU" sz="3200" b="1" dirty="0">
                  <a:solidFill>
                    <a:schemeClr val="accent5">
                      <a:lumMod val="75000"/>
                    </a:schemeClr>
                  </a:solidFill>
                </a:rPr>
                <a:t>F#: List</a:t>
              </a:r>
              <a:endParaRPr lang="en-AU" dirty="0">
                <a:solidFill>
                  <a:schemeClr val="accent1">
                    <a:lumMod val="75000"/>
                  </a:schemeClr>
                </a:solidFill>
              </a:endParaRPr>
            </a:p>
          </p:txBody>
        </p:sp>
        <p:sp>
          <p:nvSpPr>
            <p:cNvPr id="22" name="Rectangle 21"/>
            <p:cNvSpPr/>
            <p:nvPr/>
          </p:nvSpPr>
          <p:spPr>
            <a:xfrm>
              <a:off x="3932321" y="4988061"/>
              <a:ext cx="4002004" cy="646331"/>
            </a:xfrm>
            <a:prstGeom prst="rect">
              <a:avLst/>
            </a:prstGeom>
          </p:spPr>
          <p:txBody>
            <a:bodyPr wrap="square">
              <a:spAutoFit/>
            </a:bodyPr>
            <a:lstStyle/>
            <a:p>
              <a:r>
                <a:rPr lang="en-AU" dirty="0">
                  <a:solidFill>
                    <a:srgbClr val="000000"/>
                  </a:solidFill>
                  <a:latin typeface="Consolas" panose="020B0609020204030204" pitchFamily="49" charset="0"/>
                </a:rPr>
                <a:t>[1;2;3]</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List.map</a:t>
              </a:r>
              <a:r>
                <a:rPr lang="en-AU" dirty="0">
                  <a:solidFill>
                    <a:srgbClr val="000000"/>
                  </a:solidFill>
                  <a:latin typeface="Consolas" panose="020B0609020204030204" pitchFamily="49" charset="0"/>
                </a:rPr>
                <a:t> (fun x -&gt; x + 1)</a:t>
              </a:r>
              <a:endParaRPr lang="en-AU" dirty="0"/>
            </a:p>
          </p:txBody>
        </p:sp>
        <p:sp>
          <p:nvSpPr>
            <p:cNvPr id="27" name="Rectangle 26"/>
            <p:cNvSpPr/>
            <p:nvPr/>
          </p:nvSpPr>
          <p:spPr>
            <a:xfrm>
              <a:off x="4314824" y="5322308"/>
              <a:ext cx="1162052"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grpSp>
        <p:nvGrpSpPr>
          <p:cNvPr id="43" name="Group 42"/>
          <p:cNvGrpSpPr/>
          <p:nvPr/>
        </p:nvGrpSpPr>
        <p:grpSpPr>
          <a:xfrm>
            <a:off x="8104271" y="1774150"/>
            <a:ext cx="4002004" cy="1231106"/>
            <a:chOff x="8104271" y="1774150"/>
            <a:chExt cx="4002004" cy="1231106"/>
          </a:xfrm>
        </p:grpSpPr>
        <p:sp>
          <p:nvSpPr>
            <p:cNvPr id="23" name="Rectangle 22"/>
            <p:cNvSpPr/>
            <p:nvPr/>
          </p:nvSpPr>
          <p:spPr>
            <a:xfrm>
              <a:off x="8104271" y="1774150"/>
              <a:ext cx="1776640" cy="584775"/>
            </a:xfrm>
            <a:prstGeom prst="rect">
              <a:avLst/>
            </a:prstGeom>
          </p:spPr>
          <p:txBody>
            <a:bodyPr wrap="none">
              <a:spAutoFit/>
            </a:bodyPr>
            <a:lstStyle/>
            <a:p>
              <a:r>
                <a:rPr lang="en-AU" sz="3200" b="1" dirty="0">
                  <a:solidFill>
                    <a:schemeClr val="accent5">
                      <a:lumMod val="75000"/>
                    </a:schemeClr>
                  </a:solidFill>
                </a:rPr>
                <a:t>F#: </a:t>
              </a:r>
              <a:r>
                <a:rPr lang="en-AU" sz="3200" b="1" dirty="0" err="1">
                  <a:solidFill>
                    <a:schemeClr val="accent5">
                      <a:lumMod val="75000"/>
                    </a:schemeClr>
                  </a:solidFill>
                </a:rPr>
                <a:t>Async</a:t>
              </a:r>
              <a:endParaRPr lang="en-AU" dirty="0">
                <a:solidFill>
                  <a:schemeClr val="accent1">
                    <a:lumMod val="75000"/>
                  </a:schemeClr>
                </a:solidFill>
              </a:endParaRPr>
            </a:p>
          </p:txBody>
        </p:sp>
        <p:sp>
          <p:nvSpPr>
            <p:cNvPr id="24" name="Rectangle 23"/>
            <p:cNvSpPr/>
            <p:nvPr/>
          </p:nvSpPr>
          <p:spPr>
            <a:xfrm>
              <a:off x="8104271" y="2358925"/>
              <a:ext cx="4002004" cy="646331"/>
            </a:xfrm>
            <a:prstGeom prst="rect">
              <a:avLst/>
            </a:prstGeom>
          </p:spPr>
          <p:txBody>
            <a:bodyPr wrap="square">
              <a:spAutoFit/>
            </a:bodyPr>
            <a:lstStyle/>
            <a:p>
              <a:r>
                <a:rPr lang="en-AU" dirty="0" err="1">
                  <a:solidFill>
                    <a:srgbClr val="000000"/>
                  </a:solidFill>
                  <a:latin typeface="Consolas" panose="020B0609020204030204" pitchFamily="49" charset="0"/>
                </a:rPr>
                <a:t>getIntFromWebService</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Async.map</a:t>
              </a:r>
              <a:r>
                <a:rPr lang="en-AU" dirty="0">
                  <a:solidFill>
                    <a:srgbClr val="000000"/>
                  </a:solidFill>
                  <a:latin typeface="Consolas" panose="020B0609020204030204" pitchFamily="49" charset="0"/>
                </a:rPr>
                <a:t> (fun x -&gt; x + 1)</a:t>
              </a:r>
              <a:endParaRPr lang="en-AU" dirty="0"/>
            </a:p>
          </p:txBody>
        </p:sp>
        <p:sp>
          <p:nvSpPr>
            <p:cNvPr id="28" name="Rectangle 27"/>
            <p:cNvSpPr/>
            <p:nvPr/>
          </p:nvSpPr>
          <p:spPr>
            <a:xfrm>
              <a:off x="8496299" y="2693290"/>
              <a:ext cx="1276351"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sp>
        <p:nvSpPr>
          <p:cNvPr id="30" name="Rectangle 29"/>
          <p:cNvSpPr/>
          <p:nvPr/>
        </p:nvSpPr>
        <p:spPr>
          <a:xfrm>
            <a:off x="312821" y="5198789"/>
            <a:ext cx="3304110" cy="1077218"/>
          </a:xfrm>
          <a:prstGeom prst="rect">
            <a:avLst/>
          </a:prstGeom>
        </p:spPr>
        <p:txBody>
          <a:bodyPr wrap="none">
            <a:spAutoFit/>
          </a:bodyPr>
          <a:lstStyle/>
          <a:p>
            <a:r>
              <a:rPr lang="en-AU" sz="3200" b="1" dirty="0">
                <a:solidFill>
                  <a:schemeClr val="accent5">
                    <a:lumMod val="75000"/>
                  </a:schemeClr>
                </a:solidFill>
              </a:rPr>
              <a:t>C#: Task</a:t>
            </a:r>
            <a:br>
              <a:rPr lang="en-AU" sz="3200" b="1" dirty="0">
                <a:solidFill>
                  <a:schemeClr val="accent5">
                    <a:lumMod val="75000"/>
                  </a:schemeClr>
                </a:solidFill>
              </a:rPr>
            </a:br>
            <a:r>
              <a:rPr lang="en-AU" sz="3200" b="1" dirty="0">
                <a:solidFill>
                  <a:schemeClr val="accent5">
                    <a:lumMod val="75000"/>
                  </a:schemeClr>
                </a:solidFill>
              </a:rPr>
              <a:t>C#: Nullable Types</a:t>
            </a:r>
            <a:endParaRPr lang="en-AU" dirty="0">
              <a:solidFill>
                <a:schemeClr val="accent1">
                  <a:lumMod val="75000"/>
                </a:schemeClr>
              </a:solidFill>
            </a:endParaRPr>
          </a:p>
        </p:txBody>
      </p:sp>
      <p:grpSp>
        <p:nvGrpSpPr>
          <p:cNvPr id="44" name="Group 43"/>
          <p:cNvGrpSpPr/>
          <p:nvPr/>
        </p:nvGrpSpPr>
        <p:grpSpPr>
          <a:xfrm>
            <a:off x="8104271" y="3088718"/>
            <a:ext cx="4002004" cy="1231106"/>
            <a:chOff x="8104271" y="3088718"/>
            <a:chExt cx="4002004" cy="1231106"/>
          </a:xfrm>
        </p:grpSpPr>
        <p:sp>
          <p:nvSpPr>
            <p:cNvPr id="31" name="Rectangle 30"/>
            <p:cNvSpPr/>
            <p:nvPr/>
          </p:nvSpPr>
          <p:spPr>
            <a:xfrm>
              <a:off x="8104271" y="3088718"/>
              <a:ext cx="1460849" cy="584775"/>
            </a:xfrm>
            <a:prstGeom prst="rect">
              <a:avLst/>
            </a:prstGeom>
          </p:spPr>
          <p:txBody>
            <a:bodyPr wrap="none">
              <a:spAutoFit/>
            </a:bodyPr>
            <a:lstStyle/>
            <a:p>
              <a:r>
                <a:rPr lang="en-AU" sz="3200" b="1" dirty="0">
                  <a:solidFill>
                    <a:schemeClr val="accent5">
                      <a:lumMod val="75000"/>
                    </a:schemeClr>
                  </a:solidFill>
                </a:rPr>
                <a:t>JS: Lists</a:t>
              </a:r>
              <a:endParaRPr lang="en-AU" dirty="0">
                <a:solidFill>
                  <a:schemeClr val="accent1">
                    <a:lumMod val="75000"/>
                  </a:schemeClr>
                </a:solidFill>
              </a:endParaRPr>
            </a:p>
          </p:txBody>
        </p:sp>
        <p:sp>
          <p:nvSpPr>
            <p:cNvPr id="32" name="Rectangle 31"/>
            <p:cNvSpPr/>
            <p:nvPr/>
          </p:nvSpPr>
          <p:spPr>
            <a:xfrm>
              <a:off x="8104271" y="3673493"/>
              <a:ext cx="4002004" cy="646331"/>
            </a:xfrm>
            <a:prstGeom prst="rect">
              <a:avLst/>
            </a:prstGeom>
          </p:spPr>
          <p:txBody>
            <a:bodyPr wrap="square">
              <a:spAutoFit/>
            </a:bodyPr>
            <a:lstStyle/>
            <a:p>
              <a:r>
                <a:rPr lang="en-AU" dirty="0" err="1">
                  <a:solidFill>
                    <a:srgbClr val="000000"/>
                  </a:solidFill>
                  <a:latin typeface="Consolas" panose="020B0609020204030204" pitchFamily="49" charset="0"/>
                </a:rPr>
                <a:t>fp.map</a:t>
              </a:r>
              <a:r>
                <a:rPr lang="en-AU" dirty="0">
                  <a:solidFill>
                    <a:srgbClr val="000000"/>
                  </a:solidFill>
                  <a:latin typeface="Consolas" panose="020B0609020204030204" pitchFamily="49" charset="0"/>
                </a:rPr>
                <a:t>(</a:t>
              </a:r>
              <a:r>
                <a:rPr lang="en-AU" dirty="0" err="1">
                  <a:solidFill>
                    <a:srgbClr val="000000"/>
                  </a:solidFill>
                  <a:latin typeface="Consolas" panose="020B0609020204030204" pitchFamily="49" charset="0"/>
                </a:rPr>
                <a:t>parseInt</a:t>
              </a:r>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      (['6','8','10'])</a:t>
              </a:r>
              <a:endParaRPr lang="en-AU" dirty="0"/>
            </a:p>
          </p:txBody>
        </p:sp>
        <p:sp>
          <p:nvSpPr>
            <p:cNvPr id="33" name="Rectangle 32"/>
            <p:cNvSpPr/>
            <p:nvPr/>
          </p:nvSpPr>
          <p:spPr>
            <a:xfrm>
              <a:off x="8534399" y="3750683"/>
              <a:ext cx="457201"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pic>
        <p:nvPicPr>
          <p:cNvPr id="37" name="Picture 36"/>
          <p:cNvPicPr>
            <a:picLocks noChangeAspect="1"/>
          </p:cNvPicPr>
          <p:nvPr/>
        </p:nvPicPr>
        <p:blipFill rotWithShape="1">
          <a:blip r:embed="rId3">
            <a:extLst>
              <a:ext uri="{28A0092B-C50C-407E-A947-70E740481C1C}">
                <a14:useLocalDpi xmlns:a14="http://schemas.microsoft.com/office/drawing/2010/main" val="0"/>
              </a:ext>
            </a:extLst>
          </a:blip>
          <a:srcRect b="3549"/>
          <a:stretch/>
        </p:blipFill>
        <p:spPr>
          <a:xfrm>
            <a:off x="8834695" y="4347222"/>
            <a:ext cx="2188905" cy="2111224"/>
          </a:xfrm>
          <a:prstGeom prst="rect">
            <a:avLst/>
          </a:prstGeom>
        </p:spPr>
      </p:pic>
    </p:spTree>
    <p:extLst>
      <p:ext uri="{BB962C8B-B14F-4D97-AF65-F5344CB8AC3E}">
        <p14:creationId xmlns:p14="http://schemas.microsoft.com/office/powerpoint/2010/main" val="18152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25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25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25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250"/>
                                        <p:tgtEl>
                                          <p:spTgt spid="40"/>
                                        </p:tgtEl>
                                      </p:cBhvr>
                                    </p:animEffect>
                                  </p:childTnLst>
                                </p:cTn>
                              </p:par>
                              <p:par>
                                <p:cTn id="23" presetID="10"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250"/>
                                        <p:tgtEl>
                                          <p:spTgt spid="41"/>
                                        </p:tgtEl>
                                      </p:cBhvr>
                                    </p:animEffect>
                                  </p:childTnLst>
                                </p:cTn>
                              </p:par>
                              <p:par>
                                <p:cTn id="26" presetID="10" presetClass="entr" presetSubtype="0"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250"/>
                                        <p:tgtEl>
                                          <p:spTgt spid="42"/>
                                        </p:tgtEl>
                                      </p:cBhvr>
                                    </p:animEffect>
                                  </p:childTnLst>
                                </p:cTn>
                              </p:par>
                              <p:par>
                                <p:cTn id="29" presetID="10"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250"/>
                                        <p:tgtEl>
                                          <p:spTgt spid="4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2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What can’t I do without higher </a:t>
            </a:r>
            <a:r>
              <a:rPr lang="en-AU" dirty="0" err="1"/>
              <a:t>kinded</a:t>
            </a:r>
            <a:r>
              <a:rPr lang="en-AU" dirty="0"/>
              <a:t> types?</a:t>
            </a:r>
          </a:p>
        </p:txBody>
      </p:sp>
      <p:sp>
        <p:nvSpPr>
          <p:cNvPr id="4" name="Rectangle 3"/>
          <p:cNvSpPr/>
          <p:nvPr/>
        </p:nvSpPr>
        <p:spPr>
          <a:xfrm>
            <a:off x="312820" y="1825624"/>
            <a:ext cx="8659729" cy="1754326"/>
          </a:xfrm>
          <a:prstGeom prst="rect">
            <a:avLst/>
          </a:prstGeom>
        </p:spPr>
        <p:txBody>
          <a:bodyPr wrap="square">
            <a:spAutoFit/>
          </a:bodyPr>
          <a:lstStyle/>
          <a:p>
            <a:r>
              <a:rPr lang="en-AU" dirty="0" err="1">
                <a:solidFill>
                  <a:schemeClr val="accent1"/>
                </a:solidFill>
                <a:latin typeface="Consolas" panose="020B0609020204030204" pitchFamily="49" charset="0"/>
                <a:cs typeface="Consolas" panose="020B0609020204030204" pitchFamily="49" charset="0"/>
              </a:rPr>
              <a:t>IEnumerable</a:t>
            </a:r>
            <a:r>
              <a:rPr lang="en-AU" dirty="0">
                <a:solidFill>
                  <a:srgbClr val="000000"/>
                </a:solidFill>
                <a:latin typeface="Consolas" panose="020B0609020204030204" pitchFamily="49" charset="0"/>
              </a:rPr>
              <a:t>&lt;</a:t>
            </a:r>
            <a:r>
              <a:rPr lang="en-AU" dirty="0">
                <a:solidFill>
                  <a:srgbClr val="0000FF"/>
                </a:solidFill>
                <a:latin typeface="Consolas" panose="020B0609020204030204" pitchFamily="49" charset="0"/>
              </a:rPr>
              <a:t>string</a:t>
            </a: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AddOneThenConvertToWords</a:t>
            </a:r>
            <a:r>
              <a:rPr lang="en-AU" dirty="0">
                <a:solidFill>
                  <a:srgbClr val="000000"/>
                </a:solidFill>
                <a:latin typeface="Consolas" panose="020B0609020204030204" pitchFamily="49" charset="0"/>
              </a:rPr>
              <a:t>(</a:t>
            </a:r>
            <a:r>
              <a:rPr lang="en-AU" dirty="0" err="1">
                <a:solidFill>
                  <a:schemeClr val="accent1"/>
                </a:solidFill>
                <a:latin typeface="Consolas" panose="020B0609020204030204" pitchFamily="49" charset="0"/>
                <a:cs typeface="Consolas" panose="020B0609020204030204" pitchFamily="49" charset="0"/>
              </a:rPr>
              <a:t>IEnumerable</a:t>
            </a:r>
            <a:r>
              <a:rPr lang="en-AU" dirty="0">
                <a:solidFill>
                  <a:srgbClr val="000000"/>
                </a:solidFill>
                <a:latin typeface="Consolas" panose="020B0609020204030204" pitchFamily="49" charset="0"/>
              </a:rPr>
              <a:t>&lt;</a:t>
            </a:r>
            <a:r>
              <a:rPr lang="en-AU" dirty="0" err="1">
                <a:solidFill>
                  <a:srgbClr val="0000FF"/>
                </a:solidFill>
                <a:latin typeface="Consolas" panose="020B0609020204030204" pitchFamily="49" charset="0"/>
              </a:rPr>
              <a:t>int</a:t>
            </a: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ints</a:t>
            </a:r>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return</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ints</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.Select(</a:t>
            </a:r>
            <a:r>
              <a:rPr lang="en-AU" dirty="0" err="1">
                <a:solidFill>
                  <a:srgbClr val="000000"/>
                </a:solidFill>
                <a:latin typeface="Consolas" panose="020B0609020204030204" pitchFamily="49" charset="0"/>
              </a:rPr>
              <a:t>i</a:t>
            </a:r>
            <a:r>
              <a:rPr lang="en-AU" dirty="0">
                <a:solidFill>
                  <a:srgbClr val="000000"/>
                </a:solidFill>
                <a:latin typeface="Consolas" panose="020B0609020204030204" pitchFamily="49" charset="0"/>
              </a:rPr>
              <a:t> =&gt; </a:t>
            </a:r>
            <a:r>
              <a:rPr lang="en-AU" dirty="0" err="1">
                <a:solidFill>
                  <a:srgbClr val="000000"/>
                </a:solidFill>
                <a:latin typeface="Consolas" panose="020B0609020204030204" pitchFamily="49" charset="0"/>
              </a:rPr>
              <a:t>i</a:t>
            </a:r>
            <a:r>
              <a:rPr lang="en-AU" dirty="0">
                <a:solidFill>
                  <a:srgbClr val="000000"/>
                </a:solidFill>
                <a:latin typeface="Consolas" panose="020B0609020204030204" pitchFamily="49" charset="0"/>
              </a:rPr>
              <a:t> + </a:t>
            </a:r>
            <a:r>
              <a:rPr lang="en-AU" dirty="0">
                <a:solidFill>
                  <a:srgbClr val="C81EFA"/>
                </a:solidFill>
                <a:latin typeface="Consolas" panose="020B0609020204030204" pitchFamily="49" charset="0"/>
              </a:rPr>
              <a:t>1</a:t>
            </a:r>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        .Select(</a:t>
            </a:r>
            <a:r>
              <a:rPr lang="en-AU" dirty="0" err="1">
                <a:solidFill>
                  <a:srgbClr val="000000"/>
                </a:solidFill>
                <a:latin typeface="Consolas" panose="020B0609020204030204" pitchFamily="49" charset="0"/>
              </a:rPr>
              <a:t>ToEnglishWord</a:t>
            </a:r>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a:t>
            </a:r>
            <a:endParaRPr lang="en-AU" dirty="0"/>
          </a:p>
        </p:txBody>
      </p:sp>
      <p:sp>
        <p:nvSpPr>
          <p:cNvPr id="5" name="Rectangle 4"/>
          <p:cNvSpPr/>
          <p:nvPr/>
        </p:nvSpPr>
        <p:spPr>
          <a:xfrm>
            <a:off x="312820" y="3579950"/>
            <a:ext cx="8659729" cy="1754326"/>
          </a:xfrm>
          <a:prstGeom prst="rect">
            <a:avLst/>
          </a:prstGeom>
        </p:spPr>
        <p:txBody>
          <a:bodyPr wrap="square">
            <a:spAutoFit/>
          </a:bodyPr>
          <a:lstStyle/>
          <a:p>
            <a:r>
              <a:rPr lang="en-AU" dirty="0" err="1">
                <a:solidFill>
                  <a:schemeClr val="accent1"/>
                </a:solidFill>
                <a:latin typeface="Consolas" panose="020B0609020204030204" pitchFamily="49" charset="0"/>
                <a:cs typeface="Consolas" panose="020B0609020204030204" pitchFamily="49" charset="0"/>
              </a:rPr>
              <a:t>IObservable</a:t>
            </a:r>
            <a:r>
              <a:rPr lang="en-AU" dirty="0">
                <a:solidFill>
                  <a:srgbClr val="000000"/>
                </a:solidFill>
                <a:latin typeface="Consolas" panose="020B0609020204030204" pitchFamily="49" charset="0"/>
              </a:rPr>
              <a:t>&lt;</a:t>
            </a:r>
            <a:r>
              <a:rPr lang="en-AU" dirty="0">
                <a:solidFill>
                  <a:srgbClr val="0000FF"/>
                </a:solidFill>
                <a:latin typeface="Consolas" panose="020B0609020204030204" pitchFamily="49" charset="0"/>
              </a:rPr>
              <a:t>string</a:t>
            </a: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AddOneThenConvertToWords</a:t>
            </a:r>
            <a:r>
              <a:rPr lang="en-AU" dirty="0">
                <a:solidFill>
                  <a:srgbClr val="000000"/>
                </a:solidFill>
                <a:latin typeface="Consolas" panose="020B0609020204030204" pitchFamily="49" charset="0"/>
              </a:rPr>
              <a:t>(</a:t>
            </a:r>
            <a:r>
              <a:rPr lang="en-AU" dirty="0" err="1">
                <a:solidFill>
                  <a:schemeClr val="accent1"/>
                </a:solidFill>
                <a:latin typeface="Consolas" panose="020B0609020204030204" pitchFamily="49" charset="0"/>
                <a:cs typeface="Consolas" panose="020B0609020204030204" pitchFamily="49" charset="0"/>
              </a:rPr>
              <a:t>IObservable</a:t>
            </a:r>
            <a:r>
              <a:rPr lang="en-AU" dirty="0">
                <a:solidFill>
                  <a:srgbClr val="000000"/>
                </a:solidFill>
                <a:latin typeface="Consolas" panose="020B0609020204030204" pitchFamily="49" charset="0"/>
              </a:rPr>
              <a:t>&lt;</a:t>
            </a:r>
            <a:r>
              <a:rPr lang="en-AU" dirty="0" err="1">
                <a:solidFill>
                  <a:srgbClr val="0000FF"/>
                </a:solidFill>
                <a:latin typeface="Consolas" panose="020B0609020204030204" pitchFamily="49" charset="0"/>
              </a:rPr>
              <a:t>int</a:t>
            </a: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ints</a:t>
            </a:r>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return</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ints</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.Select(</a:t>
            </a:r>
            <a:r>
              <a:rPr lang="en-AU" dirty="0" err="1">
                <a:solidFill>
                  <a:srgbClr val="000000"/>
                </a:solidFill>
                <a:latin typeface="Consolas" panose="020B0609020204030204" pitchFamily="49" charset="0"/>
              </a:rPr>
              <a:t>i</a:t>
            </a:r>
            <a:r>
              <a:rPr lang="en-AU" dirty="0">
                <a:solidFill>
                  <a:srgbClr val="000000"/>
                </a:solidFill>
                <a:latin typeface="Consolas" panose="020B0609020204030204" pitchFamily="49" charset="0"/>
              </a:rPr>
              <a:t> =&gt; </a:t>
            </a:r>
            <a:r>
              <a:rPr lang="en-AU" dirty="0" err="1">
                <a:solidFill>
                  <a:srgbClr val="000000"/>
                </a:solidFill>
                <a:latin typeface="Consolas" panose="020B0609020204030204" pitchFamily="49" charset="0"/>
              </a:rPr>
              <a:t>i</a:t>
            </a:r>
            <a:r>
              <a:rPr lang="en-AU" dirty="0">
                <a:solidFill>
                  <a:srgbClr val="000000"/>
                </a:solidFill>
                <a:latin typeface="Consolas" panose="020B0609020204030204" pitchFamily="49" charset="0"/>
              </a:rPr>
              <a:t> + </a:t>
            </a:r>
            <a:r>
              <a:rPr lang="en-AU" dirty="0">
                <a:solidFill>
                  <a:srgbClr val="C81EFA"/>
                </a:solidFill>
                <a:latin typeface="Consolas" panose="020B0609020204030204" pitchFamily="49" charset="0"/>
              </a:rPr>
              <a:t>1</a:t>
            </a:r>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        .Select(</a:t>
            </a:r>
            <a:r>
              <a:rPr lang="en-AU" dirty="0" err="1">
                <a:solidFill>
                  <a:srgbClr val="000000"/>
                </a:solidFill>
                <a:latin typeface="Consolas" panose="020B0609020204030204" pitchFamily="49" charset="0"/>
              </a:rPr>
              <a:t>ToEnglishWord</a:t>
            </a:r>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a:t>
            </a:r>
            <a:endParaRPr lang="en-AU" dirty="0"/>
          </a:p>
        </p:txBody>
      </p:sp>
      <p:sp>
        <p:nvSpPr>
          <p:cNvPr id="6" name="Rectangle 5"/>
          <p:cNvSpPr/>
          <p:nvPr/>
        </p:nvSpPr>
        <p:spPr>
          <a:xfrm>
            <a:off x="312820" y="5525573"/>
            <a:ext cx="7529625" cy="646331"/>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addOneThenConvertToWords</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Functor</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a:t>
            </a:r>
            <a:r>
              <a:rPr lang="en-AU" dirty="0" err="1">
                <a:solidFill>
                  <a:schemeClr val="accent2"/>
                </a:solidFill>
                <a:latin typeface="Consolas" panose="020B0609020204030204" pitchFamily="49" charset="0"/>
                <a:cs typeface="Consolas" panose="020B0609020204030204" pitchFamily="49" charset="0"/>
              </a:rPr>
              <a:t>Int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rgbClr val="453A62"/>
                </a:solidFill>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String</a:t>
            </a:r>
            <a:br>
              <a:rPr lang="en-AU" dirty="0">
                <a:solidFill>
                  <a:srgbClr val="C00000"/>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addOneThenConvertToWords</a:t>
            </a:r>
            <a:r>
              <a:rPr lang="en-AU" dirty="0">
                <a:latin typeface="Consolas" panose="020B0609020204030204" pitchFamily="49" charset="0"/>
                <a:cs typeface="Consolas" panose="020B0609020204030204" pitchFamily="49" charset="0"/>
              </a:rPr>
              <a:t> = map </a:t>
            </a:r>
            <a:r>
              <a:rPr lang="en-AU" dirty="0" err="1">
                <a:latin typeface="Consolas" panose="020B0609020204030204" pitchFamily="49" charset="0"/>
                <a:cs typeface="Consolas" panose="020B0609020204030204" pitchFamily="49" charset="0"/>
              </a:rPr>
              <a:t>toEnglishWord</a:t>
            </a:r>
            <a:r>
              <a:rPr lang="en-AU" dirty="0">
                <a:latin typeface="Consolas" panose="020B0609020204030204" pitchFamily="49" charset="0"/>
                <a:cs typeface="Consolas" panose="020B0609020204030204" pitchFamily="49" charset="0"/>
              </a:rPr>
              <a:t> . map (+1)</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9841" y="4343400"/>
            <a:ext cx="2549338" cy="2166937"/>
          </a:xfrm>
          <a:prstGeom prst="rect">
            <a:avLst/>
          </a:prstGeom>
        </p:spPr>
      </p:pic>
    </p:spTree>
    <p:extLst>
      <p:ext uri="{BB962C8B-B14F-4D97-AF65-F5344CB8AC3E}">
        <p14:creationId xmlns:p14="http://schemas.microsoft.com/office/powerpoint/2010/main" val="39421983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What can’t I do without higher </a:t>
            </a:r>
            <a:r>
              <a:rPr lang="en-AU" dirty="0" err="1"/>
              <a:t>kinded</a:t>
            </a:r>
            <a:r>
              <a:rPr lang="en-AU" dirty="0"/>
              <a:t> types?</a:t>
            </a:r>
          </a:p>
        </p:txBody>
      </p:sp>
      <p:sp>
        <p:nvSpPr>
          <p:cNvPr id="4" name="Rectangle 3"/>
          <p:cNvSpPr/>
          <p:nvPr/>
        </p:nvSpPr>
        <p:spPr>
          <a:xfrm>
            <a:off x="312820" y="1825624"/>
            <a:ext cx="8659729" cy="3139321"/>
          </a:xfrm>
          <a:prstGeom prst="rect">
            <a:avLst/>
          </a:prstGeom>
        </p:spPr>
        <p:txBody>
          <a:bodyPr wrap="square">
            <a:spAutoFit/>
          </a:bodyPr>
          <a:lstStyle/>
          <a:p>
            <a:r>
              <a:rPr lang="en-AU" dirty="0">
                <a:solidFill>
                  <a:schemeClr val="accent1"/>
                </a:solidFill>
                <a:latin typeface="Consolas" panose="020B0609020204030204" pitchFamily="49" charset="0"/>
                <a:cs typeface="Consolas" panose="020B0609020204030204" pitchFamily="49" charset="0"/>
              </a:rPr>
              <a:t>List</a:t>
            </a:r>
            <a:r>
              <a:rPr lang="en-AU" dirty="0">
                <a:solidFill>
                  <a:srgbClr val="000000"/>
                </a:solidFill>
                <a:latin typeface="Consolas" panose="020B0609020204030204" pitchFamily="49" charset="0"/>
              </a:rPr>
              <a:t>&lt;</a:t>
            </a:r>
            <a:r>
              <a:rPr lang="en-AU" dirty="0">
                <a:solidFill>
                  <a:srgbClr val="0000FF"/>
                </a:solidFill>
                <a:latin typeface="Consolas" panose="020B0609020204030204" pitchFamily="49" charset="0"/>
              </a:rPr>
              <a:t>string</a:t>
            </a: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AddOneThenConvertToWords</a:t>
            </a:r>
            <a:r>
              <a:rPr lang="en-AU" dirty="0">
                <a:solidFill>
                  <a:srgbClr val="000000"/>
                </a:solidFill>
                <a:latin typeface="Consolas" panose="020B0609020204030204" pitchFamily="49" charset="0"/>
              </a:rPr>
              <a:t>(</a:t>
            </a:r>
            <a:r>
              <a:rPr lang="en-AU" dirty="0">
                <a:solidFill>
                  <a:schemeClr val="accent1"/>
                </a:solidFill>
                <a:latin typeface="Consolas" panose="020B0609020204030204" pitchFamily="49" charset="0"/>
                <a:cs typeface="Consolas" panose="020B0609020204030204" pitchFamily="49" charset="0"/>
              </a:rPr>
              <a:t>List</a:t>
            </a:r>
            <a:r>
              <a:rPr lang="en-AU" dirty="0">
                <a:solidFill>
                  <a:srgbClr val="000000"/>
                </a:solidFill>
                <a:latin typeface="Consolas" panose="020B0609020204030204" pitchFamily="49" charset="0"/>
              </a:rPr>
              <a:t>&lt;</a:t>
            </a:r>
            <a:r>
              <a:rPr lang="en-AU" dirty="0" err="1">
                <a:solidFill>
                  <a:srgbClr val="0000FF"/>
                </a:solidFill>
                <a:latin typeface="Consolas" panose="020B0609020204030204" pitchFamily="49" charset="0"/>
              </a:rPr>
              <a:t>int</a:t>
            </a: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ints</a:t>
            </a:r>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    </a:t>
            </a:r>
            <a:r>
              <a:rPr lang="en-AU" u="wavy" dirty="0">
                <a:solidFill>
                  <a:srgbClr val="0000FF"/>
                </a:solidFill>
                <a:uFill>
                  <a:solidFill>
                    <a:srgbClr val="FF0000"/>
                  </a:solidFill>
                </a:uFill>
                <a:latin typeface="Consolas" panose="020B0609020204030204" pitchFamily="49" charset="0"/>
              </a:rPr>
              <a:t>return</a:t>
            </a:r>
            <a:r>
              <a:rPr lang="en-AU" u="wavy" dirty="0">
                <a:solidFill>
                  <a:srgbClr val="000000"/>
                </a:solidFill>
                <a:uFill>
                  <a:solidFill>
                    <a:srgbClr val="FF0000"/>
                  </a:solidFill>
                </a:uFill>
                <a:latin typeface="Consolas" panose="020B0609020204030204" pitchFamily="49" charset="0"/>
              </a:rPr>
              <a:t> </a:t>
            </a:r>
            <a:r>
              <a:rPr lang="en-AU" u="wavy" dirty="0" err="1">
                <a:solidFill>
                  <a:srgbClr val="000000"/>
                </a:solidFill>
                <a:uFill>
                  <a:solidFill>
                    <a:srgbClr val="FF0000"/>
                  </a:solidFill>
                </a:uFill>
                <a:latin typeface="Consolas" panose="020B0609020204030204" pitchFamily="49" charset="0"/>
              </a:rPr>
              <a:t>ints</a:t>
            </a:r>
            <a:endParaRPr lang="en-AU" u="wavy" dirty="0">
              <a:solidFill>
                <a:srgbClr val="000000"/>
              </a:solidFill>
              <a:uFill>
                <a:solidFill>
                  <a:srgbClr val="FF0000"/>
                </a:solidFill>
              </a:uFill>
              <a:latin typeface="Consolas" panose="020B0609020204030204" pitchFamily="49" charset="0"/>
            </a:endParaRPr>
          </a:p>
          <a:p>
            <a:r>
              <a:rPr lang="en-AU" dirty="0">
                <a:solidFill>
                  <a:srgbClr val="000000"/>
                </a:solidFill>
                <a:latin typeface="Consolas" panose="020B0609020204030204" pitchFamily="49" charset="0"/>
              </a:rPr>
              <a:t>        </a:t>
            </a:r>
            <a:r>
              <a:rPr lang="en-AU" u="wavy" dirty="0">
                <a:solidFill>
                  <a:srgbClr val="000000"/>
                </a:solidFill>
                <a:uFill>
                  <a:solidFill>
                    <a:srgbClr val="FF0000"/>
                  </a:solidFill>
                </a:uFill>
                <a:latin typeface="Consolas" panose="020B0609020204030204" pitchFamily="49" charset="0"/>
              </a:rPr>
              <a:t>.Select(</a:t>
            </a:r>
            <a:r>
              <a:rPr lang="en-AU" u="wavy" dirty="0" err="1">
                <a:solidFill>
                  <a:srgbClr val="000000"/>
                </a:solidFill>
                <a:uFill>
                  <a:solidFill>
                    <a:srgbClr val="FF0000"/>
                  </a:solidFill>
                </a:uFill>
                <a:latin typeface="Consolas" panose="020B0609020204030204" pitchFamily="49" charset="0"/>
              </a:rPr>
              <a:t>i</a:t>
            </a:r>
            <a:r>
              <a:rPr lang="en-AU" u="wavy" dirty="0">
                <a:solidFill>
                  <a:srgbClr val="000000"/>
                </a:solidFill>
                <a:uFill>
                  <a:solidFill>
                    <a:srgbClr val="FF0000"/>
                  </a:solidFill>
                </a:uFill>
                <a:latin typeface="Consolas" panose="020B0609020204030204" pitchFamily="49" charset="0"/>
              </a:rPr>
              <a:t> =&gt; </a:t>
            </a:r>
            <a:r>
              <a:rPr lang="en-AU" u="wavy" dirty="0" err="1">
                <a:solidFill>
                  <a:srgbClr val="000000"/>
                </a:solidFill>
                <a:uFill>
                  <a:solidFill>
                    <a:srgbClr val="FF0000"/>
                  </a:solidFill>
                </a:uFill>
                <a:latin typeface="Consolas" panose="020B0609020204030204" pitchFamily="49" charset="0"/>
              </a:rPr>
              <a:t>i</a:t>
            </a:r>
            <a:r>
              <a:rPr lang="en-AU" u="wavy" dirty="0">
                <a:solidFill>
                  <a:srgbClr val="000000"/>
                </a:solidFill>
                <a:uFill>
                  <a:solidFill>
                    <a:srgbClr val="FF0000"/>
                  </a:solidFill>
                </a:uFill>
                <a:latin typeface="Consolas" panose="020B0609020204030204" pitchFamily="49" charset="0"/>
              </a:rPr>
              <a:t> + </a:t>
            </a:r>
            <a:r>
              <a:rPr lang="en-AU" u="wavy" dirty="0">
                <a:solidFill>
                  <a:srgbClr val="C81EFA"/>
                </a:solidFill>
                <a:uFill>
                  <a:solidFill>
                    <a:srgbClr val="FF0000"/>
                  </a:solidFill>
                </a:uFill>
                <a:latin typeface="Consolas" panose="020B0609020204030204" pitchFamily="49" charset="0"/>
              </a:rPr>
              <a:t>1</a:t>
            </a:r>
            <a:r>
              <a:rPr lang="en-AU" u="wavy" dirty="0">
                <a:solidFill>
                  <a:srgbClr val="000000"/>
                </a:solidFill>
                <a:uFill>
                  <a:solidFill>
                    <a:srgbClr val="FF0000"/>
                  </a:solidFill>
                </a:uFill>
                <a:latin typeface="Consolas" panose="020B0609020204030204" pitchFamily="49" charset="0"/>
              </a:rPr>
              <a:t>)</a:t>
            </a:r>
          </a:p>
          <a:p>
            <a:r>
              <a:rPr lang="en-AU" dirty="0">
                <a:solidFill>
                  <a:srgbClr val="000000"/>
                </a:solidFill>
                <a:latin typeface="Consolas" panose="020B0609020204030204" pitchFamily="49" charset="0"/>
              </a:rPr>
              <a:t>        </a:t>
            </a:r>
            <a:r>
              <a:rPr lang="en-AU" u="wavy" dirty="0">
                <a:solidFill>
                  <a:srgbClr val="000000"/>
                </a:solidFill>
                <a:uFill>
                  <a:solidFill>
                    <a:srgbClr val="FF0000"/>
                  </a:solidFill>
                </a:uFill>
                <a:latin typeface="Consolas" panose="020B0609020204030204" pitchFamily="49" charset="0"/>
              </a:rPr>
              <a:t>.Select(</a:t>
            </a:r>
            <a:r>
              <a:rPr lang="en-AU" u="wavy" dirty="0" err="1">
                <a:solidFill>
                  <a:srgbClr val="000000"/>
                </a:solidFill>
                <a:uFill>
                  <a:solidFill>
                    <a:srgbClr val="FF0000"/>
                  </a:solidFill>
                </a:uFill>
                <a:latin typeface="Consolas" panose="020B0609020204030204" pitchFamily="49" charset="0"/>
              </a:rPr>
              <a:t>ToEnglishWord</a:t>
            </a:r>
            <a:r>
              <a:rPr lang="en-AU" u="wavy" dirty="0">
                <a:solidFill>
                  <a:srgbClr val="000000"/>
                </a:solidFill>
                <a:uFill>
                  <a:solidFill>
                    <a:srgbClr val="FF0000"/>
                  </a:solidFill>
                </a:uFill>
                <a:latin typeface="Consolas" panose="020B0609020204030204" pitchFamily="49" charset="0"/>
              </a:rPr>
              <a:t>)</a:t>
            </a:r>
          </a:p>
          <a:p>
            <a:r>
              <a:rPr lang="en-AU" dirty="0">
                <a:solidFill>
                  <a:srgbClr val="000000"/>
                </a:solidFill>
                <a:latin typeface="Consolas" panose="020B0609020204030204" pitchFamily="49" charset="0"/>
              </a:rPr>
              <a:t>}</a:t>
            </a:r>
            <a:br>
              <a:rPr lang="en-AU" dirty="0">
                <a:solidFill>
                  <a:srgbClr val="000000"/>
                </a:solidFill>
                <a:latin typeface="Consolas" panose="020B0609020204030204" pitchFamily="49" charset="0"/>
              </a:rPr>
            </a:br>
            <a:br>
              <a:rPr lang="en-AU" dirty="0">
                <a:solidFill>
                  <a:srgbClr val="000000"/>
                </a:solidFill>
                <a:latin typeface="Consolas" panose="020B0609020204030204" pitchFamily="49" charset="0"/>
              </a:rPr>
            </a:br>
            <a:r>
              <a:rPr lang="en-AU" dirty="0">
                <a:solidFill>
                  <a:srgbClr val="C00000"/>
                </a:solidFill>
                <a:latin typeface="Consolas" panose="020B0609020204030204" pitchFamily="49" charset="0"/>
              </a:rPr>
              <a:t>CS0266 Cannot implicitly convert type '</a:t>
            </a:r>
            <a:r>
              <a:rPr lang="en-AU" dirty="0" err="1">
                <a:solidFill>
                  <a:srgbClr val="C00000"/>
                </a:solidFill>
                <a:latin typeface="Consolas" panose="020B0609020204030204" pitchFamily="49" charset="0"/>
              </a:rPr>
              <a:t>System.Collections.Generic.IEnumerable</a:t>
            </a:r>
            <a:r>
              <a:rPr lang="en-AU" dirty="0">
                <a:solidFill>
                  <a:srgbClr val="C00000"/>
                </a:solidFill>
                <a:latin typeface="Consolas" panose="020B0609020204030204" pitchFamily="49" charset="0"/>
              </a:rPr>
              <a:t>&lt;</a:t>
            </a:r>
            <a:r>
              <a:rPr lang="en-AU" dirty="0" err="1">
                <a:solidFill>
                  <a:srgbClr val="C00000"/>
                </a:solidFill>
                <a:latin typeface="Consolas" panose="020B0609020204030204" pitchFamily="49" charset="0"/>
              </a:rPr>
              <a:t>int</a:t>
            </a:r>
            <a:r>
              <a:rPr lang="en-AU" dirty="0">
                <a:solidFill>
                  <a:srgbClr val="C00000"/>
                </a:solidFill>
                <a:latin typeface="Consolas" panose="020B0609020204030204" pitchFamily="49" charset="0"/>
              </a:rPr>
              <a:t>&gt;' to '</a:t>
            </a:r>
            <a:r>
              <a:rPr lang="en-AU" dirty="0" err="1">
                <a:solidFill>
                  <a:srgbClr val="C00000"/>
                </a:solidFill>
                <a:latin typeface="Consolas" panose="020B0609020204030204" pitchFamily="49" charset="0"/>
              </a:rPr>
              <a:t>System.Collections.Generic.List</a:t>
            </a:r>
            <a:r>
              <a:rPr lang="en-AU" dirty="0">
                <a:solidFill>
                  <a:srgbClr val="C00000"/>
                </a:solidFill>
                <a:latin typeface="Consolas" panose="020B0609020204030204" pitchFamily="49" charset="0"/>
              </a:rPr>
              <a:t>&lt;string&gt;'. An explicit conversion exists (are you missing a cast?)</a:t>
            </a:r>
            <a:endParaRPr lang="en-AU" dirty="0">
              <a:solidFill>
                <a:srgbClr val="C00000"/>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3629" y="3890962"/>
            <a:ext cx="2495550" cy="2619375"/>
          </a:xfrm>
          <a:prstGeom prst="rect">
            <a:avLst/>
          </a:prstGeom>
        </p:spPr>
      </p:pic>
      <p:sp>
        <p:nvSpPr>
          <p:cNvPr id="11" name="Rectangle 1"/>
          <p:cNvSpPr>
            <a:spLocks noChangeArrowheads="1"/>
          </p:cNvSpPr>
          <p:nvPr/>
        </p:nvSpPr>
        <p:spPr bwMode="auto">
          <a:xfrm>
            <a:off x="312820" y="5587007"/>
            <a:ext cx="827873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FF"/>
                </a:solidFill>
                <a:effectLst/>
                <a:latin typeface="Consolas" panose="020B0609020204030204" pitchFamily="49" charset="0"/>
              </a:rPr>
              <a:t>public</a:t>
            </a:r>
            <a:r>
              <a:rPr kumimoji="0" lang="en-US" altLang="en-US" b="0" i="0" u="none" strike="noStrike" cap="none" normalizeH="0" baseline="0" dirty="0">
                <a:ln>
                  <a:noFill/>
                </a:ln>
                <a:solidFill>
                  <a:schemeClr val="tx1"/>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static</a:t>
            </a:r>
            <a:r>
              <a:rPr kumimoji="0" lang="en-US" altLang="en-US" b="0" i="0" u="none" strike="noStrike" cap="none" normalizeH="0" baseline="0" dirty="0">
                <a:ln>
                  <a:noFill/>
                </a:ln>
                <a:solidFill>
                  <a:schemeClr val="tx1"/>
                </a:solidFill>
                <a:effectLst/>
                <a:latin typeface="Consolas" panose="020B0609020204030204" pitchFamily="49" charset="0"/>
              </a:rPr>
              <a:t> </a:t>
            </a:r>
            <a:r>
              <a:rPr lang="en-US" altLang="en-US" dirty="0" err="1">
                <a:solidFill>
                  <a:schemeClr val="accent1"/>
                </a:solidFill>
                <a:latin typeface="Consolas" panose="020B0609020204030204" pitchFamily="49" charset="0"/>
                <a:cs typeface="Consolas" panose="020B0609020204030204" pitchFamily="49" charset="0"/>
              </a:rPr>
              <a:t>IEnumerable</a:t>
            </a:r>
            <a:r>
              <a:rPr kumimoji="0" lang="en-US" altLang="en-US" b="0" i="0" u="none" strike="noStrike" cap="none" normalizeH="0" baseline="0" dirty="0">
                <a:ln>
                  <a:noFill/>
                </a:ln>
                <a:solidFill>
                  <a:schemeClr val="tx1"/>
                </a:solidFill>
                <a:effectLst/>
                <a:latin typeface="Consolas" panose="020B0609020204030204" pitchFamily="49" charset="0"/>
              </a:rPr>
              <a:t>&lt;</a:t>
            </a:r>
            <a:r>
              <a:rPr kumimoji="0" lang="en-US" altLang="en-US" b="0" i="0" u="none" strike="noStrike" cap="none" normalizeH="0" baseline="0" dirty="0" err="1">
                <a:ln>
                  <a:noFill/>
                </a:ln>
                <a:solidFill>
                  <a:schemeClr val="tx1"/>
                </a:solidFill>
                <a:effectLst/>
                <a:latin typeface="Consolas" panose="020B0609020204030204" pitchFamily="49" charset="0"/>
              </a:rPr>
              <a:t>TResult</a:t>
            </a:r>
            <a:r>
              <a:rPr kumimoji="0" lang="en-US" altLang="en-US" b="0" i="0" u="none" strike="noStrike" cap="none" normalizeH="0" baseline="0" dirty="0">
                <a:ln>
                  <a:noFill/>
                </a:ln>
                <a:solidFill>
                  <a:schemeClr val="tx1"/>
                </a:solidFill>
                <a:effectLst/>
                <a:latin typeface="Consolas" panose="020B0609020204030204" pitchFamily="49" charset="0"/>
              </a:rPr>
              <a:t>&gt; Select&lt;</a:t>
            </a:r>
            <a:r>
              <a:rPr kumimoji="0" lang="en-US" altLang="en-US" b="0" i="0" u="none" strike="noStrike" cap="none" normalizeH="0" baseline="0" dirty="0" err="1">
                <a:ln>
                  <a:noFill/>
                </a:ln>
                <a:solidFill>
                  <a:schemeClr val="tx1"/>
                </a:solidFill>
                <a:effectLst/>
                <a:latin typeface="Consolas" panose="020B0609020204030204" pitchFamily="49" charset="0"/>
              </a:rPr>
              <a:t>TSource</a:t>
            </a:r>
            <a:r>
              <a:rPr kumimoji="0" lang="en-US" altLang="en-US" b="0" i="0" u="none" strike="noStrike" cap="none" normalizeH="0" baseline="0" dirty="0">
                <a:ln>
                  <a:noFill/>
                </a:ln>
                <a:solidFill>
                  <a:schemeClr val="tx1"/>
                </a:solidFill>
                <a:effectLst/>
                <a:latin typeface="Consolas" panose="020B0609020204030204" pitchFamily="49" charset="0"/>
              </a:rPr>
              <a:t>, </a:t>
            </a:r>
            <a:r>
              <a:rPr kumimoji="0" lang="en-US" altLang="en-US" b="0" i="0" u="none" strike="noStrike" cap="none" normalizeH="0" baseline="0" dirty="0" err="1">
                <a:ln>
                  <a:noFill/>
                </a:ln>
                <a:solidFill>
                  <a:schemeClr val="tx1"/>
                </a:solidFill>
                <a:effectLst/>
                <a:latin typeface="Consolas" panose="020B0609020204030204" pitchFamily="49" charset="0"/>
              </a:rPr>
              <a:t>TResult</a:t>
            </a:r>
            <a:r>
              <a:rPr kumimoji="0" lang="en-US" altLang="en-US" b="0" i="0" u="none" strike="noStrike" cap="none" normalizeH="0" baseline="0" dirty="0">
                <a:ln>
                  <a:noFill/>
                </a:ln>
                <a:solidFill>
                  <a:schemeClr val="tx1"/>
                </a:solidFill>
                <a:effectLst/>
                <a:latin typeface="Consolas" panose="020B0609020204030204" pitchFamily="49" charset="0"/>
              </a:rPr>
              <a:t>&gt;( </a:t>
            </a:r>
            <a:br>
              <a:rPr kumimoji="0" lang="en-US" altLang="en-US" b="0" i="0" u="none" strike="noStrike" cap="none" normalizeH="0" baseline="0" dirty="0">
                <a:ln>
                  <a:noFill/>
                </a:ln>
                <a:solidFill>
                  <a:schemeClr val="tx1"/>
                </a:solidFill>
                <a:effectLst/>
                <a:latin typeface="Consolas" panose="020B0609020204030204" pitchFamily="49" charset="0"/>
              </a:rPr>
            </a:br>
            <a:r>
              <a:rPr kumimoji="0" lang="en-US" altLang="en-US" b="0" i="0" u="none" strike="noStrike" cap="none" normalizeH="0" baseline="0" dirty="0">
                <a:ln>
                  <a:noFill/>
                </a:ln>
                <a:solidFill>
                  <a:schemeClr val="tx1"/>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this</a:t>
            </a:r>
            <a:r>
              <a:rPr kumimoji="0" lang="en-US" altLang="en-US" b="0" i="0" u="none" strike="noStrike" cap="none" normalizeH="0" baseline="0" dirty="0">
                <a:ln>
                  <a:noFill/>
                </a:ln>
                <a:solidFill>
                  <a:schemeClr val="tx1"/>
                </a:solidFill>
                <a:effectLst/>
                <a:latin typeface="Consolas" panose="020B0609020204030204" pitchFamily="49" charset="0"/>
              </a:rPr>
              <a:t> </a:t>
            </a:r>
            <a:r>
              <a:rPr lang="en-US" altLang="en-US" dirty="0" err="1">
                <a:solidFill>
                  <a:schemeClr val="accent1"/>
                </a:solidFill>
                <a:latin typeface="Consolas" panose="020B0609020204030204" pitchFamily="49" charset="0"/>
                <a:cs typeface="Consolas" panose="020B0609020204030204" pitchFamily="49" charset="0"/>
              </a:rPr>
              <a:t>IEnumerable</a:t>
            </a:r>
            <a:r>
              <a:rPr kumimoji="0" lang="en-US" altLang="en-US" b="0" i="0" u="none" strike="noStrike" cap="none" normalizeH="0" baseline="0" dirty="0">
                <a:ln>
                  <a:noFill/>
                </a:ln>
                <a:solidFill>
                  <a:schemeClr val="tx1"/>
                </a:solidFill>
                <a:effectLst/>
                <a:latin typeface="Consolas" panose="020B0609020204030204" pitchFamily="49" charset="0"/>
              </a:rPr>
              <a:t>&lt;</a:t>
            </a:r>
            <a:r>
              <a:rPr kumimoji="0" lang="en-US" altLang="en-US" b="0" i="0" u="none" strike="noStrike" cap="none" normalizeH="0" baseline="0" dirty="0" err="1">
                <a:ln>
                  <a:noFill/>
                </a:ln>
                <a:solidFill>
                  <a:schemeClr val="tx1"/>
                </a:solidFill>
                <a:effectLst/>
                <a:latin typeface="Consolas" panose="020B0609020204030204" pitchFamily="49" charset="0"/>
              </a:rPr>
              <a:t>TSource</a:t>
            </a:r>
            <a:r>
              <a:rPr kumimoji="0" lang="en-US" altLang="en-US" b="0" i="0" u="none" strike="noStrike" cap="none" normalizeH="0" baseline="0" dirty="0">
                <a:ln>
                  <a:noFill/>
                </a:ln>
                <a:solidFill>
                  <a:schemeClr val="tx1"/>
                </a:solidFill>
                <a:effectLst/>
                <a:latin typeface="Consolas" panose="020B0609020204030204" pitchFamily="49" charset="0"/>
              </a:rPr>
              <a:t>&gt; source,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Consolas" panose="020B0609020204030204" pitchFamily="49" charset="0"/>
                <a:cs typeface="Consolas" panose="020B0609020204030204" pitchFamily="49" charset="0"/>
              </a:rPr>
              <a:t>   </a:t>
            </a:r>
            <a:r>
              <a:rPr lang="en-US" altLang="en-US" dirty="0" err="1">
                <a:solidFill>
                  <a:schemeClr val="accent1"/>
                </a:solidFill>
                <a:latin typeface="Consolas" panose="020B0609020204030204" pitchFamily="49" charset="0"/>
                <a:cs typeface="Consolas" panose="020B0609020204030204" pitchFamily="49" charset="0"/>
              </a:rPr>
              <a:t>Func</a:t>
            </a:r>
            <a:r>
              <a:rPr kumimoji="0" lang="en-US" altLang="en-US" b="0" i="0" u="none" strike="noStrike" cap="none" normalizeH="0" baseline="0" dirty="0">
                <a:ln>
                  <a:noFill/>
                </a:ln>
                <a:solidFill>
                  <a:schemeClr val="tx1"/>
                </a:solidFill>
                <a:effectLst/>
                <a:latin typeface="Consolas" panose="020B0609020204030204" pitchFamily="49" charset="0"/>
              </a:rPr>
              <a:t>&lt;</a:t>
            </a:r>
            <a:r>
              <a:rPr kumimoji="0" lang="en-US" altLang="en-US" b="0" i="0" u="none" strike="noStrike" cap="none" normalizeH="0" baseline="0" dirty="0" err="1">
                <a:ln>
                  <a:noFill/>
                </a:ln>
                <a:solidFill>
                  <a:schemeClr val="tx1"/>
                </a:solidFill>
                <a:effectLst/>
                <a:latin typeface="Consolas" panose="020B0609020204030204" pitchFamily="49" charset="0"/>
              </a:rPr>
              <a:t>TSource</a:t>
            </a:r>
            <a:r>
              <a:rPr kumimoji="0" lang="en-US" altLang="en-US" b="0" i="0" u="none" strike="noStrike" cap="none" normalizeH="0" baseline="0" dirty="0">
                <a:ln>
                  <a:noFill/>
                </a:ln>
                <a:solidFill>
                  <a:schemeClr val="tx1"/>
                </a:solidFill>
                <a:effectLst/>
                <a:latin typeface="Consolas" panose="020B0609020204030204" pitchFamily="49" charset="0"/>
              </a:rPr>
              <a:t>, </a:t>
            </a:r>
            <a:r>
              <a:rPr kumimoji="0" lang="en-US" altLang="en-US" b="0" i="0" u="none" strike="noStrike" cap="none" normalizeH="0" baseline="0" dirty="0" err="1">
                <a:ln>
                  <a:noFill/>
                </a:ln>
                <a:solidFill>
                  <a:schemeClr val="tx1"/>
                </a:solidFill>
                <a:effectLst/>
                <a:latin typeface="Consolas" panose="020B0609020204030204" pitchFamily="49" charset="0"/>
              </a:rPr>
              <a:t>TResult</a:t>
            </a:r>
            <a:r>
              <a:rPr kumimoji="0" lang="en-US" altLang="en-US" b="0" i="0" u="none" strike="noStrike" cap="none" normalizeH="0" baseline="0" dirty="0">
                <a:ln>
                  <a:noFill/>
                </a:ln>
                <a:solidFill>
                  <a:schemeClr val="tx1"/>
                </a:solidFill>
                <a:effectLst/>
                <a:latin typeface="Consolas" panose="020B0609020204030204" pitchFamily="49" charset="0"/>
              </a:rPr>
              <a:t>&gt; selector) </a:t>
            </a:r>
          </a:p>
        </p:txBody>
      </p:sp>
      <p:sp>
        <p:nvSpPr>
          <p:cNvPr id="12" name="TextBox 11"/>
          <p:cNvSpPr txBox="1"/>
          <p:nvPr/>
        </p:nvSpPr>
        <p:spPr>
          <a:xfrm>
            <a:off x="1360834" y="5091310"/>
            <a:ext cx="5030441" cy="369332"/>
          </a:xfrm>
          <a:prstGeom prst="rect">
            <a:avLst/>
          </a:prstGeom>
          <a:noFill/>
        </p:spPr>
        <p:txBody>
          <a:bodyPr wrap="square" rtlCol="0">
            <a:spAutoFit/>
          </a:bodyPr>
          <a:lstStyle/>
          <a:p>
            <a:r>
              <a:rPr lang="en-AU" b="1" dirty="0">
                <a:solidFill>
                  <a:schemeClr val="accent6"/>
                </a:solidFill>
              </a:rPr>
              <a:t>Any</a:t>
            </a:r>
            <a:r>
              <a:rPr lang="en-AU" dirty="0">
                <a:solidFill>
                  <a:schemeClr val="accent6"/>
                </a:solidFill>
              </a:rPr>
              <a:t> </a:t>
            </a:r>
            <a:r>
              <a:rPr lang="en-AU" dirty="0" err="1">
                <a:solidFill>
                  <a:schemeClr val="accent6"/>
                </a:solidFill>
              </a:rPr>
              <a:t>IEnumerable</a:t>
            </a:r>
            <a:r>
              <a:rPr lang="en-AU" dirty="0">
                <a:solidFill>
                  <a:schemeClr val="accent6"/>
                </a:solidFill>
              </a:rPr>
              <a:t> in and but </a:t>
            </a:r>
            <a:r>
              <a:rPr lang="en-AU" b="1" dirty="0">
                <a:solidFill>
                  <a:schemeClr val="accent6"/>
                </a:solidFill>
              </a:rPr>
              <a:t>only</a:t>
            </a:r>
            <a:r>
              <a:rPr lang="en-AU" dirty="0">
                <a:solidFill>
                  <a:schemeClr val="accent6"/>
                </a:solidFill>
              </a:rPr>
              <a:t> </a:t>
            </a:r>
            <a:r>
              <a:rPr lang="en-AU" dirty="0" err="1">
                <a:solidFill>
                  <a:schemeClr val="accent6"/>
                </a:solidFill>
              </a:rPr>
              <a:t>IEnumerable</a:t>
            </a:r>
            <a:r>
              <a:rPr lang="en-AU" dirty="0">
                <a:solidFill>
                  <a:schemeClr val="accent6"/>
                </a:solidFill>
              </a:rPr>
              <a:t> out</a:t>
            </a:r>
          </a:p>
        </p:txBody>
      </p:sp>
      <p:cxnSp>
        <p:nvCxnSpPr>
          <p:cNvPr id="13" name="Straight Arrow Connector 12"/>
          <p:cNvCxnSpPr/>
          <p:nvPr/>
        </p:nvCxnSpPr>
        <p:spPr>
          <a:xfrm flipH="1">
            <a:off x="2830167" y="5442862"/>
            <a:ext cx="17808" cy="255131"/>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085976" y="5442862"/>
            <a:ext cx="19049" cy="510263"/>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73823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6852" y="266835"/>
            <a:ext cx="6411789" cy="3334703"/>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5037" y="5606082"/>
            <a:ext cx="1762700" cy="91440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254" y="5606082"/>
            <a:ext cx="1828800" cy="914400"/>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2625" y="5578811"/>
            <a:ext cx="1594884" cy="914400"/>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1720" y="5606082"/>
            <a:ext cx="3516921" cy="914400"/>
          </a:xfrm>
          <a:prstGeom prst="rect">
            <a:avLst/>
          </a:prstGeom>
        </p:spPr>
      </p:pic>
      <p:sp>
        <p:nvSpPr>
          <p:cNvPr id="20" name="TextBox 19"/>
          <p:cNvSpPr txBox="1"/>
          <p:nvPr/>
        </p:nvSpPr>
        <p:spPr>
          <a:xfrm>
            <a:off x="4736485" y="4983838"/>
            <a:ext cx="2212521" cy="369332"/>
          </a:xfrm>
          <a:prstGeom prst="rect">
            <a:avLst/>
          </a:prstGeom>
          <a:noFill/>
        </p:spPr>
        <p:txBody>
          <a:bodyPr wrap="square" rtlCol="0">
            <a:spAutoFit/>
          </a:bodyPr>
          <a:lstStyle/>
          <a:p>
            <a:pPr algn="ctr"/>
            <a:r>
              <a:rPr lang="en-US" b="1" dirty="0"/>
              <a:t>Community Partners</a:t>
            </a:r>
          </a:p>
        </p:txBody>
      </p:sp>
    </p:spTree>
    <p:extLst>
      <p:ext uri="{BB962C8B-B14F-4D97-AF65-F5344CB8AC3E}">
        <p14:creationId xmlns:p14="http://schemas.microsoft.com/office/powerpoint/2010/main" val="3580313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Applicative</a:t>
            </a:r>
          </a:p>
        </p:txBody>
      </p:sp>
    </p:spTree>
    <p:extLst>
      <p:ext uri="{BB962C8B-B14F-4D97-AF65-F5344CB8AC3E}">
        <p14:creationId xmlns:p14="http://schemas.microsoft.com/office/powerpoint/2010/main" val="42161074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12821" y="2575876"/>
            <a:ext cx="10307555" cy="3139321"/>
          </a:xfrm>
          <a:prstGeom prst="rect">
            <a:avLst/>
          </a:prstGeom>
        </p:spPr>
        <p:txBody>
          <a:bodyPr wrap="square">
            <a:spAutoFit/>
          </a:bodyPr>
          <a:lstStyle/>
          <a:p>
            <a:r>
              <a:rPr lang="en-AU" dirty="0">
                <a:solidFill>
                  <a:srgbClr val="8F4E8B"/>
                </a:solidFill>
                <a:latin typeface="Consolas" panose="020B0609020204030204" pitchFamily="49" charset="0"/>
                <a:cs typeface="Consolas" panose="020B0609020204030204" pitchFamily="49" charset="0"/>
              </a:rPr>
              <a:t>let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firstNameVal</a:t>
            </a:r>
            <a:r>
              <a:rPr lang="en-AU" dirty="0">
                <a:latin typeface="Consolas" panose="020B0609020204030204" pitchFamily="49" charset="0"/>
                <a:cs typeface="Consolas" panose="020B0609020204030204" pitchFamily="49" charset="0"/>
              </a:rPr>
              <a:t> = required </a:t>
            </a:r>
            <a:r>
              <a:rPr lang="en-AU" dirty="0" err="1">
                <a:latin typeface="Consolas" panose="020B0609020204030204" pitchFamily="49" charset="0"/>
                <a:cs typeface="Consolas" panose="020B0609020204030204" pitchFamily="49" charset="0"/>
              </a:rPr>
              <a:t>firstName</a:t>
            </a:r>
            <a:endParaRPr lang="en-AU" dirty="0">
              <a:latin typeface="Consolas" panose="020B0609020204030204" pitchFamily="49" charset="0"/>
              <a:cs typeface="Consolas" panose="020B0609020204030204" pitchFamily="49" charset="0"/>
            </a:endParaRPr>
          </a:p>
          <a:p>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surnameVal</a:t>
            </a:r>
            <a:r>
              <a:rPr lang="en-AU" dirty="0">
                <a:latin typeface="Consolas" panose="020B0609020204030204" pitchFamily="49" charset="0"/>
                <a:cs typeface="Consolas" panose="020B0609020204030204" pitchFamily="49" charset="0"/>
              </a:rPr>
              <a:t>   = required surname</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ageVal</a:t>
            </a:r>
            <a:r>
              <a:rPr lang="en-AU" dirty="0">
                <a:latin typeface="Consolas" panose="020B0609020204030204" pitchFamily="49" charset="0"/>
                <a:cs typeface="Consolas" panose="020B0609020204030204" pitchFamily="49" charset="0"/>
              </a:rPr>
              <a:t>       = integer age</a:t>
            </a:r>
          </a:p>
          <a:p>
            <a:r>
              <a:rPr lang="en-AU" dirty="0">
                <a:solidFill>
                  <a:srgbClr val="8F4E8B"/>
                </a:solidFill>
                <a:latin typeface="Consolas" panose="020B0609020204030204" pitchFamily="49" charset="0"/>
                <a:cs typeface="Consolas" panose="020B0609020204030204" pitchFamily="49" charset="0"/>
              </a:rPr>
              <a:t>in</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case</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firstNameVal</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surnameVal</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ageVal</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of</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Right</a:t>
            </a:r>
            <a:r>
              <a:rPr lang="en-AU" dirty="0">
                <a:latin typeface="Consolas" panose="020B0609020204030204" pitchFamily="49" charset="0"/>
                <a:cs typeface="Consolas" panose="020B0609020204030204" pitchFamily="49" charset="0"/>
              </a:rPr>
              <a:t> f), (</a:t>
            </a:r>
            <a:r>
              <a:rPr lang="en-AU" dirty="0">
                <a:solidFill>
                  <a:srgbClr val="C00000"/>
                </a:solidFill>
                <a:latin typeface="Consolas" panose="020B0609020204030204" pitchFamily="49" charset="0"/>
                <a:cs typeface="Consolas" panose="020B0609020204030204" pitchFamily="49" charset="0"/>
              </a:rPr>
              <a:t>Right</a:t>
            </a:r>
            <a:r>
              <a:rPr lang="en-AU" dirty="0">
                <a:latin typeface="Consolas" panose="020B0609020204030204" pitchFamily="49" charset="0"/>
                <a:cs typeface="Consolas" panose="020B0609020204030204" pitchFamily="49" charset="0"/>
              </a:rPr>
              <a:t> s), (</a:t>
            </a:r>
            <a:r>
              <a:rPr lang="en-AU" dirty="0">
                <a:solidFill>
                  <a:srgbClr val="C00000"/>
                </a:solidFill>
                <a:latin typeface="Consolas" panose="020B0609020204030204" pitchFamily="49" charset="0"/>
                <a:cs typeface="Consolas" panose="020B0609020204030204" pitchFamily="49" charset="0"/>
              </a:rPr>
              <a:t>Right</a:t>
            </a:r>
            <a:r>
              <a:rPr lang="en-AU" dirty="0">
                <a:latin typeface="Consolas" panose="020B0609020204030204" pitchFamily="49" charset="0"/>
                <a:cs typeface="Consolas" panose="020B0609020204030204" pitchFamily="49" charset="0"/>
              </a:rPr>
              <a:t> a)) -&gt; </a:t>
            </a:r>
          </a:p>
          <a:p>
            <a:r>
              <a:rPr lang="en-AU" dirty="0">
                <a:solidFill>
                  <a:srgbClr val="C00000"/>
                </a:solidFill>
                <a:latin typeface="Consolas" panose="020B0609020204030204" pitchFamily="49" charset="0"/>
                <a:cs typeface="Consolas" panose="020B0609020204030204" pitchFamily="49" charset="0"/>
              </a:rPr>
              <a:t>    Right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Person</a:t>
            </a:r>
            <a:r>
              <a:rPr lang="en-AU" dirty="0">
                <a:latin typeface="Consolas" panose="020B0609020204030204" pitchFamily="49" charset="0"/>
                <a:cs typeface="Consolas" panose="020B0609020204030204" pitchFamily="49" charset="0"/>
              </a:rPr>
              <a:t> f s a)</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_ -&gt;</a:t>
            </a:r>
          </a:p>
          <a:p>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let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fErr</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fromLeft</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firstNameVal</a:t>
            </a:r>
            <a:endParaRPr lang="en-AU" dirty="0">
              <a:latin typeface="Consolas" panose="020B0609020204030204" pitchFamily="49" charset="0"/>
              <a:cs typeface="Consolas" panose="020B0609020204030204" pitchFamily="49" charset="0"/>
            </a:endParaRPr>
          </a:p>
          <a:p>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sErr</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fromLeft</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surnameVal</a:t>
            </a:r>
            <a:endParaRPr lang="en-AU" dirty="0">
              <a:latin typeface="Consolas" panose="020B0609020204030204" pitchFamily="49" charset="0"/>
              <a:cs typeface="Consolas" panose="020B0609020204030204" pitchFamily="49" charset="0"/>
            </a:endParaRPr>
          </a:p>
          <a:p>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aErr</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fromLeft</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ageVal</a:t>
            </a:r>
            <a:endParaRPr lang="en-AU" dirty="0">
              <a:latin typeface="Consolas" panose="020B0609020204030204" pitchFamily="49" charset="0"/>
              <a:cs typeface="Consolas" panose="020B0609020204030204" pitchFamily="49" charset="0"/>
            </a:endParaRPr>
          </a:p>
          <a:p>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in</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Left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fErr</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sErr</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aErr</a:t>
            </a:r>
            <a:r>
              <a:rPr lang="en-AU" dirty="0">
                <a:latin typeface="Consolas" panose="020B0609020204030204" pitchFamily="49" charset="0"/>
                <a:cs typeface="Consolas" panose="020B0609020204030204" pitchFamily="49" charset="0"/>
              </a:rPr>
              <a:t>)</a:t>
            </a:r>
          </a:p>
        </p:txBody>
      </p:sp>
      <p:sp>
        <p:nvSpPr>
          <p:cNvPr id="2" name="Title 1"/>
          <p:cNvSpPr>
            <a:spLocks noGrp="1"/>
          </p:cNvSpPr>
          <p:nvPr>
            <p:ph type="title"/>
          </p:nvPr>
        </p:nvSpPr>
        <p:spPr/>
        <p:txBody>
          <a:bodyPr/>
          <a:lstStyle/>
          <a:p>
            <a:r>
              <a:rPr lang="en-AU" dirty="0"/>
              <a:t>Applicative</a:t>
            </a:r>
            <a:br>
              <a:rPr lang="en-AU" dirty="0"/>
            </a:br>
            <a:r>
              <a:rPr lang="en-AU" sz="2800" dirty="0">
                <a:solidFill>
                  <a:srgbClr val="4472C4">
                    <a:lumMod val="75000"/>
                  </a:srgbClr>
                </a:solidFill>
              </a:rPr>
              <a:t>Life without </a:t>
            </a:r>
            <a:r>
              <a:rPr lang="en-AU" sz="2800" dirty="0" err="1">
                <a:solidFill>
                  <a:srgbClr val="4472C4">
                    <a:lumMod val="75000"/>
                  </a:srgbClr>
                </a:solidFill>
              </a:rPr>
              <a:t>applicatives</a:t>
            </a:r>
            <a:endParaRPr lang="en-AU" dirty="0"/>
          </a:p>
        </p:txBody>
      </p:sp>
      <p:sp>
        <p:nvSpPr>
          <p:cNvPr id="8" name="Rectangle 7"/>
          <p:cNvSpPr/>
          <p:nvPr/>
        </p:nvSpPr>
        <p:spPr>
          <a:xfrm>
            <a:off x="7895396" y="5061802"/>
            <a:ext cx="3983783" cy="1477328"/>
          </a:xfrm>
          <a:prstGeom prst="rect">
            <a:avLst/>
          </a:prstGeom>
        </p:spPr>
        <p:txBody>
          <a:bodyPr wrap="none">
            <a:spAutoFit/>
          </a:bodyPr>
          <a:lstStyle/>
          <a:p>
            <a:r>
              <a:rPr lang="en-AU" dirty="0">
                <a:solidFill>
                  <a:srgbClr val="8F4E8B"/>
                </a:solidFill>
                <a:latin typeface="Consolas" panose="020B0609020204030204" pitchFamily="49" charset="0"/>
                <a:cs typeface="Consolas" panose="020B0609020204030204" pitchFamily="49" charset="0"/>
              </a:rPr>
              <a:t>data</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Person </a:t>
            </a:r>
            <a:r>
              <a:rPr lang="en-AU" dirty="0">
                <a:latin typeface="Consolas" panose="020B0609020204030204" pitchFamily="49" charset="0"/>
                <a:cs typeface="Consolas" panose="020B0609020204030204" pitchFamily="49" charset="0"/>
              </a:rPr>
              <a:t>= </a:t>
            </a:r>
          </a:p>
          <a:p>
            <a:r>
              <a:rPr lang="en-AU" dirty="0">
                <a:solidFill>
                  <a:srgbClr val="C00000"/>
                </a:solidFill>
                <a:latin typeface="Consolas" panose="020B0609020204030204" pitchFamily="49" charset="0"/>
                <a:cs typeface="Consolas" panose="020B0609020204030204" pitchFamily="49" charset="0"/>
              </a:rPr>
              <a:t>  Person</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firstName</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String</a:t>
            </a:r>
          </a:p>
          <a:p>
            <a:r>
              <a:rPr lang="en-AU" dirty="0">
                <a:solidFill>
                  <a:srgbClr val="C00000"/>
                </a:solidFill>
                <a:latin typeface="Consolas" panose="020B0609020204030204" pitchFamily="49" charset="0"/>
                <a:cs typeface="Consolas" panose="020B0609020204030204" pitchFamily="49" charset="0"/>
              </a:rPr>
              <a:t>    </a:t>
            </a:r>
            <a:r>
              <a:rPr lang="en-AU" dirty="0">
                <a:latin typeface="Consolas" panose="020B0609020204030204" pitchFamily="49" charset="0"/>
                <a:cs typeface="Consolas" panose="020B0609020204030204" pitchFamily="49" charset="0"/>
              </a:rPr>
              <a:t>, surname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String</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 age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Int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p>
        </p:txBody>
      </p:sp>
      <p:sp>
        <p:nvSpPr>
          <p:cNvPr id="10" name="Rectangle 9"/>
          <p:cNvSpPr/>
          <p:nvPr/>
        </p:nvSpPr>
        <p:spPr>
          <a:xfrm>
            <a:off x="312821" y="5892799"/>
            <a:ext cx="7030953" cy="646331"/>
          </a:xfrm>
          <a:prstGeom prst="rect">
            <a:avLst/>
          </a:prstGeom>
        </p:spPr>
        <p:txBody>
          <a:bodyPr wrap="square">
            <a:spAutoFit/>
          </a:bodyPr>
          <a:lstStyle/>
          <a:p>
            <a:r>
              <a:rPr lang="en-AU" dirty="0">
                <a:solidFill>
                  <a:schemeClr val="accent1"/>
                </a:solidFill>
                <a:latin typeface="Consolas" panose="020B0609020204030204" pitchFamily="49" charset="0"/>
                <a:cs typeface="Consolas" panose="020B0609020204030204" pitchFamily="49" charset="0"/>
              </a:rPr>
              <a:t>required</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Either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Error</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br>
              <a:rPr lang="en-AU" dirty="0">
                <a:solidFill>
                  <a:srgbClr val="C00000"/>
                </a:solidFill>
                <a:latin typeface="Consolas" panose="020B0609020204030204" pitchFamily="49" charset="0"/>
                <a:cs typeface="Consolas" panose="020B0609020204030204" pitchFamily="49" charset="0"/>
              </a:rPr>
            </a:br>
            <a:r>
              <a:rPr lang="en-AU" dirty="0">
                <a:solidFill>
                  <a:schemeClr val="accent1"/>
                </a:solidFill>
                <a:latin typeface="Consolas" panose="020B0609020204030204" pitchFamily="49" charset="0"/>
                <a:cs typeface="Consolas" panose="020B0609020204030204" pitchFamily="49" charset="0"/>
              </a:rPr>
              <a:t>integer</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String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Either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Error</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Maybe </a:t>
            </a:r>
            <a:r>
              <a:rPr lang="en-AU" dirty="0" err="1">
                <a:solidFill>
                  <a:schemeClr val="accent2"/>
                </a:solidFill>
                <a:latin typeface="Consolas" panose="020B0609020204030204" pitchFamily="49" charset="0"/>
                <a:cs typeface="Consolas" panose="020B0609020204030204" pitchFamily="49" charset="0"/>
              </a:rPr>
              <a:t>Int</a:t>
            </a:r>
            <a:r>
              <a:rPr lang="en-AU" dirty="0">
                <a:solidFill>
                  <a:srgbClr val="453A62"/>
                </a:solidFill>
                <a:latin typeface="Consolas" panose="020B0609020204030204" pitchFamily="49" charset="0"/>
                <a:cs typeface="Consolas" panose="020B0609020204030204" pitchFamily="49" charset="0"/>
              </a:rPr>
              <a:t>)</a:t>
            </a:r>
            <a:endParaRPr lang="en-AU" dirty="0"/>
          </a:p>
        </p:txBody>
      </p:sp>
      <p:sp>
        <p:nvSpPr>
          <p:cNvPr id="3" name="Rectangle 2"/>
          <p:cNvSpPr/>
          <p:nvPr/>
        </p:nvSpPr>
        <p:spPr>
          <a:xfrm>
            <a:off x="312820" y="1763929"/>
            <a:ext cx="9116929" cy="923330"/>
          </a:xfrm>
          <a:prstGeom prst="rect">
            <a:avLst/>
          </a:prstGeom>
        </p:spPr>
        <p:txBody>
          <a:bodyPr wrap="square">
            <a:spAutoFit/>
          </a:bodyPr>
          <a:lstStyle/>
          <a:p>
            <a:r>
              <a:rPr lang="en-AU" dirty="0" err="1">
                <a:solidFill>
                  <a:schemeClr val="accent1"/>
                </a:solidFill>
                <a:latin typeface="Consolas" panose="020B0609020204030204" pitchFamily="49" charset="0"/>
                <a:cs typeface="Consolas" panose="020B0609020204030204" pitchFamily="49" charset="0"/>
              </a:rPr>
              <a:t>validatePerson</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p>
          <a:p>
            <a:r>
              <a:rPr lang="en-AU" dirty="0">
                <a:solidFill>
                  <a:schemeClr val="accent2"/>
                </a:solidFill>
                <a:latin typeface="Consolas" panose="020B0609020204030204" pitchFamily="49" charset="0"/>
                <a:cs typeface="Consolas" panose="020B0609020204030204" pitchFamily="49" charset="0"/>
              </a:rPr>
              <a:t>  Maybe String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Maybe String</a:t>
            </a:r>
            <a:r>
              <a:rPr lang="en-AU" dirty="0">
                <a:solidFill>
                  <a:srgbClr val="8F4E8B"/>
                </a:solidFill>
                <a:latin typeface="Consolas" panose="020B0609020204030204" pitchFamily="49" charset="0"/>
                <a:cs typeface="Consolas" panose="020B0609020204030204" pitchFamily="49" charset="0"/>
              </a:rPr>
              <a:t> -&gt; </a:t>
            </a:r>
            <a:r>
              <a:rPr lang="en-AU" dirty="0">
                <a:solidFill>
                  <a:schemeClr val="accent2"/>
                </a:solidFill>
                <a:latin typeface="Consolas" panose="020B0609020204030204" pitchFamily="49" charset="0"/>
                <a:cs typeface="Consolas" panose="020B0609020204030204" pitchFamily="49" charset="0"/>
              </a:rPr>
              <a:t>Maybe String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Either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Error</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 Person</a:t>
            </a:r>
            <a:br>
              <a:rPr lang="en-AU" dirty="0">
                <a:solidFill>
                  <a:schemeClr val="accent2"/>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validatePerson</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firstName</a:t>
            </a:r>
            <a:r>
              <a:rPr lang="en-AU" dirty="0">
                <a:latin typeface="Consolas" panose="020B0609020204030204" pitchFamily="49" charset="0"/>
                <a:cs typeface="Consolas" panose="020B0609020204030204" pitchFamily="49" charset="0"/>
              </a:rPr>
              <a:t> surname age =</a:t>
            </a:r>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t="15914" r="750" b="9867"/>
          <a:stretch/>
        </p:blipFill>
        <p:spPr>
          <a:xfrm flipH="1">
            <a:off x="9182100" y="2724348"/>
            <a:ext cx="2697079" cy="2016879"/>
          </a:xfrm>
          <a:prstGeom prst="rect">
            <a:avLst/>
          </a:prstGeom>
        </p:spPr>
      </p:pic>
      <p:sp>
        <p:nvSpPr>
          <p:cNvPr id="9" name="Rectangle 8"/>
          <p:cNvSpPr/>
          <p:nvPr/>
        </p:nvSpPr>
        <p:spPr>
          <a:xfrm>
            <a:off x="312818" y="2608858"/>
            <a:ext cx="4773531" cy="820142"/>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1" name="Rectangle 10"/>
          <p:cNvSpPr/>
          <p:nvPr/>
        </p:nvSpPr>
        <p:spPr>
          <a:xfrm>
            <a:off x="312818" y="3429000"/>
            <a:ext cx="5783182" cy="885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2" name="Rectangle 11"/>
          <p:cNvSpPr/>
          <p:nvPr/>
        </p:nvSpPr>
        <p:spPr>
          <a:xfrm>
            <a:off x="312818" y="4314187"/>
            <a:ext cx="5059282" cy="1401009"/>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Tree>
    <p:extLst>
      <p:ext uri="{BB962C8B-B14F-4D97-AF65-F5344CB8AC3E}">
        <p14:creationId xmlns:p14="http://schemas.microsoft.com/office/powerpoint/2010/main" val="10766131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250"/>
                                        <p:tgtEl>
                                          <p:spTgt spid="15"/>
                                        </p:tgtEl>
                                      </p:cBhvr>
                                    </p:animEffect>
                                  </p:childTnLst>
                                </p:cTn>
                              </p:par>
                              <p:par>
                                <p:cTn id="18" presetID="10"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25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25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250"/>
                                        <p:tgtEl>
                                          <p:spTgt spid="9"/>
                                        </p:tgtEl>
                                      </p:cBhvr>
                                    </p:animEffect>
                                    <p:set>
                                      <p:cBhvr>
                                        <p:cTn id="30" dur="1" fill="hold">
                                          <p:stCondLst>
                                            <p:cond delay="249"/>
                                          </p:stCondLst>
                                        </p:cTn>
                                        <p:tgtEl>
                                          <p:spTgt spid="9"/>
                                        </p:tgtEl>
                                        <p:attrNameLst>
                                          <p:attrName>style.visibility</p:attrName>
                                        </p:attrNameLst>
                                      </p:cBhvr>
                                      <p:to>
                                        <p:strVal val="hidden"/>
                                      </p:to>
                                    </p:se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25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250"/>
                                        <p:tgtEl>
                                          <p:spTgt spid="11"/>
                                        </p:tgtEl>
                                      </p:cBhvr>
                                    </p:animEffect>
                                    <p:set>
                                      <p:cBhvr>
                                        <p:cTn id="38" dur="1" fill="hold">
                                          <p:stCondLst>
                                            <p:cond delay="249"/>
                                          </p:stCondLst>
                                        </p:cTn>
                                        <p:tgtEl>
                                          <p:spTgt spid="11"/>
                                        </p:tgtEl>
                                        <p:attrNameLst>
                                          <p:attrName>style.visibility</p:attrName>
                                        </p:attrNameLst>
                                      </p:cBhvr>
                                      <p:to>
                                        <p:strVal val="hidden"/>
                                      </p:to>
                                    </p:set>
                                  </p:childTnLst>
                                </p:cTn>
                              </p:par>
                              <p:par>
                                <p:cTn id="39" presetID="10"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0" grpId="0"/>
      <p:bldP spid="3" grpId="0"/>
      <p:bldP spid="9" grpId="0" animBg="1"/>
      <p:bldP spid="9" grpId="1" animBg="1"/>
      <p:bldP spid="11" grpId="0" animBg="1"/>
      <p:bldP spid="11" grpId="1"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Applicative</a:t>
            </a:r>
            <a:br>
              <a:rPr lang="en-AU" dirty="0"/>
            </a:br>
            <a:r>
              <a:rPr lang="en-AU" sz="2800" dirty="0">
                <a:solidFill>
                  <a:srgbClr val="4472C4">
                    <a:lumMod val="75000"/>
                  </a:srgbClr>
                </a:solidFill>
              </a:rPr>
              <a:t>Transforming values and structures together</a:t>
            </a:r>
            <a:endParaRPr lang="en-AU" dirty="0"/>
          </a:p>
        </p:txBody>
      </p:sp>
      <p:sp>
        <p:nvSpPr>
          <p:cNvPr id="4" name="Rectangle 3"/>
          <p:cNvSpPr/>
          <p:nvPr/>
        </p:nvSpPr>
        <p:spPr>
          <a:xfrm>
            <a:off x="322609" y="2216149"/>
            <a:ext cx="4363695"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pure</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Applicative</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p>
        </p:txBody>
      </p:sp>
      <p:grpSp>
        <p:nvGrpSpPr>
          <p:cNvPr id="3" name="Group 2"/>
          <p:cNvGrpSpPr/>
          <p:nvPr/>
        </p:nvGrpSpPr>
        <p:grpSpPr>
          <a:xfrm>
            <a:off x="322609" y="2216149"/>
            <a:ext cx="3257170" cy="1059381"/>
            <a:chOff x="322609" y="2216149"/>
            <a:chExt cx="3257170" cy="1059381"/>
          </a:xfrm>
        </p:grpSpPr>
        <p:sp>
          <p:nvSpPr>
            <p:cNvPr id="6" name="Rectangle 5"/>
            <p:cNvSpPr/>
            <p:nvPr/>
          </p:nvSpPr>
          <p:spPr>
            <a:xfrm>
              <a:off x="1370261" y="2216149"/>
              <a:ext cx="1726756"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7" name="TextBox 6"/>
            <p:cNvSpPr txBox="1"/>
            <p:nvPr/>
          </p:nvSpPr>
          <p:spPr>
            <a:xfrm>
              <a:off x="322609" y="2906198"/>
              <a:ext cx="3257170" cy="369332"/>
            </a:xfrm>
            <a:prstGeom prst="rect">
              <a:avLst/>
            </a:prstGeom>
            <a:noFill/>
          </p:spPr>
          <p:txBody>
            <a:bodyPr wrap="square" rtlCol="0">
              <a:spAutoFit/>
            </a:bodyPr>
            <a:lstStyle/>
            <a:p>
              <a:pPr algn="r"/>
              <a:r>
                <a:rPr lang="en-AU" dirty="0">
                  <a:solidFill>
                    <a:schemeClr val="accent6"/>
                  </a:solidFill>
                </a:rPr>
                <a:t>Where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is an applicative</a:t>
              </a:r>
            </a:p>
          </p:txBody>
        </p:sp>
        <p:cxnSp>
          <p:nvCxnSpPr>
            <p:cNvPr id="8" name="Straight Arrow Connector 7"/>
            <p:cNvCxnSpPr>
              <a:endCxn id="6" idx="2"/>
            </p:cNvCxnSpPr>
            <p:nvPr/>
          </p:nvCxnSpPr>
          <p:spPr>
            <a:xfrm flipH="1" flipV="1">
              <a:off x="2233639" y="2609337"/>
              <a:ext cx="151225" cy="296861"/>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322609" y="2227737"/>
            <a:ext cx="3420716" cy="1477551"/>
            <a:chOff x="322609" y="2227737"/>
            <a:chExt cx="3420716" cy="1477551"/>
          </a:xfrm>
        </p:grpSpPr>
        <p:sp>
          <p:nvSpPr>
            <p:cNvPr id="14" name="Rectangle 13"/>
            <p:cNvSpPr/>
            <p:nvPr/>
          </p:nvSpPr>
          <p:spPr>
            <a:xfrm>
              <a:off x="3474636" y="2227737"/>
              <a:ext cx="268689"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5" name="TextBox 14"/>
            <p:cNvSpPr txBox="1"/>
            <p:nvPr/>
          </p:nvSpPr>
          <p:spPr>
            <a:xfrm>
              <a:off x="322609" y="3335956"/>
              <a:ext cx="3257170" cy="369332"/>
            </a:xfrm>
            <a:prstGeom prst="rect">
              <a:avLst/>
            </a:prstGeom>
            <a:noFill/>
          </p:spPr>
          <p:txBody>
            <a:bodyPr wrap="square" rtlCol="0">
              <a:spAutoFit/>
            </a:bodyPr>
            <a:lstStyle/>
            <a:p>
              <a:pPr algn="r"/>
              <a:r>
                <a:rPr lang="en-AU" dirty="0">
                  <a:solidFill>
                    <a:schemeClr val="accent6"/>
                  </a:solidFill>
                </a:rPr>
                <a:t>Given an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6"/>
                  </a:solidFill>
                </a:rPr>
                <a:t>’</a:t>
              </a:r>
            </a:p>
          </p:txBody>
        </p:sp>
        <p:cxnSp>
          <p:nvCxnSpPr>
            <p:cNvPr id="16" name="Straight Arrow Connector 15"/>
            <p:cNvCxnSpPr>
              <a:stCxn id="15" idx="3"/>
              <a:endCxn id="14" idx="2"/>
            </p:cNvCxnSpPr>
            <p:nvPr/>
          </p:nvCxnSpPr>
          <p:spPr>
            <a:xfrm flipV="1">
              <a:off x="3579779" y="2620925"/>
              <a:ext cx="29202" cy="899697"/>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322609" y="2225507"/>
            <a:ext cx="4274585" cy="2220069"/>
            <a:chOff x="322609" y="2225507"/>
            <a:chExt cx="4274585" cy="2220069"/>
          </a:xfrm>
        </p:grpSpPr>
        <p:sp>
          <p:nvSpPr>
            <p:cNvPr id="18" name="TextBox 17"/>
            <p:cNvSpPr txBox="1"/>
            <p:nvPr/>
          </p:nvSpPr>
          <p:spPr>
            <a:xfrm>
              <a:off x="322609" y="3799245"/>
              <a:ext cx="3257170" cy="646331"/>
            </a:xfrm>
            <a:prstGeom prst="rect">
              <a:avLst/>
            </a:prstGeom>
            <a:noFill/>
          </p:spPr>
          <p:txBody>
            <a:bodyPr wrap="square" rtlCol="0">
              <a:spAutoFit/>
            </a:bodyPr>
            <a:lstStyle/>
            <a:p>
              <a:pPr algn="r"/>
              <a:r>
                <a:rPr lang="en-AU" dirty="0">
                  <a:solidFill>
                    <a:schemeClr val="accent6"/>
                  </a:solidFill>
                </a:rPr>
                <a:t>You get back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6"/>
                  </a:solidFill>
                </a:rPr>
                <a:t>’ inside the structure </a:t>
              </a:r>
              <a:r>
                <a:rPr lang="en-AU" dirty="0">
                  <a:solidFill>
                    <a:srgbClr val="C00000"/>
                  </a:solidFill>
                  <a:latin typeface="Consolas" panose="020B0609020204030204" pitchFamily="49" charset="0"/>
                  <a:cs typeface="Consolas" panose="020B0609020204030204" pitchFamily="49" charset="0"/>
                </a:rPr>
                <a:t>f</a:t>
              </a:r>
              <a:endParaRPr lang="en-AU" dirty="0">
                <a:solidFill>
                  <a:schemeClr val="accent6"/>
                </a:solidFill>
              </a:endParaRPr>
            </a:p>
          </p:txBody>
        </p:sp>
        <p:cxnSp>
          <p:nvCxnSpPr>
            <p:cNvPr id="19" name="Straight Arrow Connector 18"/>
            <p:cNvCxnSpPr>
              <a:stCxn id="18" idx="3"/>
              <a:endCxn id="20" idx="2"/>
            </p:cNvCxnSpPr>
            <p:nvPr/>
          </p:nvCxnSpPr>
          <p:spPr>
            <a:xfrm flipV="1">
              <a:off x="3579779" y="2618695"/>
              <a:ext cx="779290" cy="1503716"/>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4120944" y="2225507"/>
              <a:ext cx="47625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sp>
        <p:nvSpPr>
          <p:cNvPr id="21" name="Rectangle 20"/>
          <p:cNvSpPr/>
          <p:nvPr/>
        </p:nvSpPr>
        <p:spPr>
          <a:xfrm>
            <a:off x="6284595" y="2631033"/>
            <a:ext cx="2717411" cy="646331"/>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pure</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C00000"/>
                </a:solidFill>
                <a:latin typeface="Consolas" panose="020B0609020204030204" pitchFamily="49" charset="0"/>
                <a:cs typeface="Consolas" panose="020B0609020204030204" pitchFamily="49" charset="0"/>
              </a:rPr>
              <a:t>a</a:t>
            </a:r>
            <a:br>
              <a:rPr lang="en-AU" dirty="0">
                <a:solidFill>
                  <a:srgbClr val="C00000"/>
                </a:solidFill>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pure x = </a:t>
            </a:r>
            <a:r>
              <a:rPr lang="en-AU" dirty="0">
                <a:solidFill>
                  <a:srgbClr val="C00000"/>
                </a:solidFill>
                <a:latin typeface="Consolas" panose="020B0609020204030204" pitchFamily="49" charset="0"/>
                <a:cs typeface="Consolas" panose="020B0609020204030204" pitchFamily="49" charset="0"/>
              </a:rPr>
              <a:t>Just</a:t>
            </a:r>
            <a:r>
              <a:rPr lang="en-AU" dirty="0">
                <a:latin typeface="Consolas" panose="020B0609020204030204" pitchFamily="49" charset="0"/>
                <a:cs typeface="Consolas" panose="020B0609020204030204" pitchFamily="49" charset="0"/>
              </a:rPr>
              <a:t> x</a:t>
            </a:r>
            <a:endParaRPr lang="en-AU" dirty="0">
              <a:solidFill>
                <a:srgbClr val="C00000"/>
              </a:solidFill>
              <a:latin typeface="Consolas" panose="020B0609020204030204" pitchFamily="49" charset="0"/>
              <a:cs typeface="Consolas" panose="020B0609020204030204" pitchFamily="49" charset="0"/>
            </a:endParaRPr>
          </a:p>
        </p:txBody>
      </p:sp>
      <p:sp>
        <p:nvSpPr>
          <p:cNvPr id="22" name="Rectangle 21"/>
          <p:cNvSpPr/>
          <p:nvPr/>
        </p:nvSpPr>
        <p:spPr>
          <a:xfrm>
            <a:off x="6280099" y="3684882"/>
            <a:ext cx="4870244" cy="369332"/>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pure x = Just x</a:t>
            </a:r>
          </a:p>
        </p:txBody>
      </p:sp>
      <p:sp>
        <p:nvSpPr>
          <p:cNvPr id="27" name="Rectangle 26"/>
          <p:cNvSpPr/>
          <p:nvPr/>
        </p:nvSpPr>
        <p:spPr>
          <a:xfrm>
            <a:off x="6280099" y="2184431"/>
            <a:ext cx="2680927" cy="400110"/>
          </a:xfrm>
          <a:prstGeom prst="rect">
            <a:avLst/>
          </a:prstGeom>
        </p:spPr>
        <p:txBody>
          <a:bodyPr wrap="none">
            <a:spAutoFit/>
          </a:bodyPr>
          <a:lstStyle/>
          <a:p>
            <a:r>
              <a:rPr lang="en-AU" sz="2000" b="1" dirty="0">
                <a:solidFill>
                  <a:schemeClr val="accent1">
                    <a:lumMod val="75000"/>
                  </a:schemeClr>
                </a:solidFill>
              </a:rPr>
              <a:t>Maybe is an applicative</a:t>
            </a:r>
          </a:p>
        </p:txBody>
      </p:sp>
    </p:spTree>
    <p:extLst>
      <p:ext uri="{BB962C8B-B14F-4D97-AF65-F5344CB8AC3E}">
        <p14:creationId xmlns:p14="http://schemas.microsoft.com/office/powerpoint/2010/main" val="3131495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250"/>
                                        <p:tgtEl>
                                          <p:spTgt spid="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25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Applicative</a:t>
            </a:r>
            <a:br>
              <a:rPr lang="en-AU" dirty="0"/>
            </a:br>
            <a:r>
              <a:rPr lang="en-AU" sz="2800" dirty="0">
                <a:solidFill>
                  <a:srgbClr val="4472C4">
                    <a:lumMod val="75000"/>
                  </a:srgbClr>
                </a:solidFill>
              </a:rPr>
              <a:t>Transforming values and structures together</a:t>
            </a:r>
            <a:endParaRPr lang="en-AU" dirty="0"/>
          </a:p>
        </p:txBody>
      </p:sp>
      <p:sp>
        <p:nvSpPr>
          <p:cNvPr id="4" name="Rectangle 3"/>
          <p:cNvSpPr/>
          <p:nvPr/>
        </p:nvSpPr>
        <p:spPr>
          <a:xfrm>
            <a:off x="322609" y="2216149"/>
            <a:ext cx="6516528"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apply</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Applicative</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grpSp>
        <p:nvGrpSpPr>
          <p:cNvPr id="42" name="Group 41"/>
          <p:cNvGrpSpPr/>
          <p:nvPr/>
        </p:nvGrpSpPr>
        <p:grpSpPr>
          <a:xfrm>
            <a:off x="322609" y="2216149"/>
            <a:ext cx="3933754" cy="1059381"/>
            <a:chOff x="322609" y="2216149"/>
            <a:chExt cx="3933754" cy="1059381"/>
          </a:xfrm>
        </p:grpSpPr>
        <p:sp>
          <p:nvSpPr>
            <p:cNvPr id="6" name="Rectangle 5"/>
            <p:cNvSpPr/>
            <p:nvPr/>
          </p:nvSpPr>
          <p:spPr>
            <a:xfrm>
              <a:off x="1503611" y="2216149"/>
              <a:ext cx="1726756"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7" name="TextBox 6"/>
            <p:cNvSpPr txBox="1"/>
            <p:nvPr/>
          </p:nvSpPr>
          <p:spPr>
            <a:xfrm>
              <a:off x="322609" y="2906198"/>
              <a:ext cx="3933754" cy="369332"/>
            </a:xfrm>
            <a:prstGeom prst="rect">
              <a:avLst/>
            </a:prstGeom>
            <a:noFill/>
          </p:spPr>
          <p:txBody>
            <a:bodyPr wrap="square" rtlCol="0">
              <a:spAutoFit/>
            </a:bodyPr>
            <a:lstStyle/>
            <a:p>
              <a:pPr algn="r"/>
              <a:r>
                <a:rPr lang="en-AU" dirty="0">
                  <a:solidFill>
                    <a:schemeClr val="accent6"/>
                  </a:solidFill>
                </a:rPr>
                <a:t>Where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is an applicative</a:t>
              </a:r>
            </a:p>
          </p:txBody>
        </p:sp>
        <p:cxnSp>
          <p:nvCxnSpPr>
            <p:cNvPr id="8" name="Straight Arrow Connector 7"/>
            <p:cNvCxnSpPr>
              <a:endCxn id="6" idx="2"/>
            </p:cNvCxnSpPr>
            <p:nvPr/>
          </p:nvCxnSpPr>
          <p:spPr>
            <a:xfrm flipH="1" flipV="1">
              <a:off x="2366989" y="2609337"/>
              <a:ext cx="151225" cy="296861"/>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322609" y="2216149"/>
            <a:ext cx="4645907" cy="1779807"/>
            <a:chOff x="322609" y="2216149"/>
            <a:chExt cx="4645907" cy="1779807"/>
          </a:xfrm>
        </p:grpSpPr>
        <p:sp>
          <p:nvSpPr>
            <p:cNvPr id="10" name="Rectangle 9"/>
            <p:cNvSpPr/>
            <p:nvPr/>
          </p:nvSpPr>
          <p:spPr>
            <a:xfrm>
              <a:off x="3628497" y="2216149"/>
              <a:ext cx="1340019"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1" name="TextBox 10"/>
            <p:cNvSpPr txBox="1"/>
            <p:nvPr/>
          </p:nvSpPr>
          <p:spPr>
            <a:xfrm>
              <a:off x="322609" y="3349625"/>
              <a:ext cx="3933754" cy="646331"/>
            </a:xfrm>
            <a:prstGeom prst="rect">
              <a:avLst/>
            </a:prstGeom>
            <a:noFill/>
          </p:spPr>
          <p:txBody>
            <a:bodyPr wrap="square" rtlCol="0">
              <a:spAutoFit/>
            </a:bodyPr>
            <a:lstStyle/>
            <a:p>
              <a:pPr algn="r"/>
              <a:r>
                <a:rPr lang="en-AU" dirty="0">
                  <a:solidFill>
                    <a:schemeClr val="accent6"/>
                  </a:solidFill>
                </a:rPr>
                <a:t>Given a function that can transform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6"/>
                  </a:solidFill>
                </a:rPr>
                <a:t>’s to ‘</a:t>
              </a:r>
              <a:r>
                <a:rPr lang="en-AU" dirty="0">
                  <a:solidFill>
                    <a:srgbClr val="C00000"/>
                  </a:solidFill>
                  <a:latin typeface="Consolas" panose="020B0609020204030204" pitchFamily="49" charset="0"/>
                  <a:cs typeface="Consolas" panose="020B0609020204030204" pitchFamily="49" charset="0"/>
                </a:rPr>
                <a:t>b</a:t>
              </a:r>
              <a:r>
                <a:rPr lang="en-AU" dirty="0">
                  <a:solidFill>
                    <a:schemeClr val="accent6"/>
                  </a:solidFill>
                </a:rPr>
                <a:t>’s that is ‘inside’ a structure </a:t>
              </a:r>
              <a:r>
                <a:rPr lang="en-AU" dirty="0">
                  <a:solidFill>
                    <a:srgbClr val="C00000"/>
                  </a:solidFill>
                  <a:latin typeface="Consolas" panose="020B0609020204030204" pitchFamily="49" charset="0"/>
                  <a:cs typeface="Consolas" panose="020B0609020204030204" pitchFamily="49" charset="0"/>
                </a:rPr>
                <a:t>f</a:t>
              </a:r>
              <a:endParaRPr lang="en-AU" dirty="0">
                <a:solidFill>
                  <a:schemeClr val="accent6"/>
                </a:solidFill>
              </a:endParaRPr>
            </a:p>
          </p:txBody>
        </p:sp>
        <p:cxnSp>
          <p:nvCxnSpPr>
            <p:cNvPr id="12" name="Straight Arrow Connector 11"/>
            <p:cNvCxnSpPr>
              <a:stCxn id="11" idx="3"/>
            </p:cNvCxnSpPr>
            <p:nvPr/>
          </p:nvCxnSpPr>
          <p:spPr>
            <a:xfrm flipV="1">
              <a:off x="4256363" y="2616459"/>
              <a:ext cx="484081" cy="1056332"/>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a:off x="322609" y="2216149"/>
            <a:ext cx="5539337" cy="2243096"/>
            <a:chOff x="322609" y="2216149"/>
            <a:chExt cx="5539337" cy="2243096"/>
          </a:xfrm>
        </p:grpSpPr>
        <p:sp>
          <p:nvSpPr>
            <p:cNvPr id="14" name="Rectangle 13"/>
            <p:cNvSpPr/>
            <p:nvPr/>
          </p:nvSpPr>
          <p:spPr>
            <a:xfrm>
              <a:off x="5385696" y="2216149"/>
              <a:ext cx="47625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5" name="TextBox 14"/>
            <p:cNvSpPr txBox="1"/>
            <p:nvPr/>
          </p:nvSpPr>
          <p:spPr>
            <a:xfrm>
              <a:off x="322609" y="4089913"/>
              <a:ext cx="3933754" cy="369332"/>
            </a:xfrm>
            <a:prstGeom prst="rect">
              <a:avLst/>
            </a:prstGeom>
            <a:noFill/>
          </p:spPr>
          <p:txBody>
            <a:bodyPr wrap="square" rtlCol="0">
              <a:spAutoFit/>
            </a:bodyPr>
            <a:lstStyle/>
            <a:p>
              <a:pPr algn="r"/>
              <a:r>
                <a:rPr lang="en-AU" dirty="0">
                  <a:solidFill>
                    <a:schemeClr val="accent6"/>
                  </a:solidFill>
                </a:rPr>
                <a:t>And a structure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of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6"/>
                  </a:solidFill>
                </a:rPr>
                <a:t>’s</a:t>
              </a:r>
            </a:p>
          </p:txBody>
        </p:sp>
        <p:cxnSp>
          <p:nvCxnSpPr>
            <p:cNvPr id="16" name="Straight Arrow Connector 15"/>
            <p:cNvCxnSpPr>
              <a:stCxn id="15" idx="3"/>
              <a:endCxn id="14" idx="2"/>
            </p:cNvCxnSpPr>
            <p:nvPr/>
          </p:nvCxnSpPr>
          <p:spPr>
            <a:xfrm flipV="1">
              <a:off x="4256363" y="2609337"/>
              <a:ext cx="1367458" cy="1665242"/>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322609" y="2223271"/>
            <a:ext cx="6413189" cy="2699263"/>
            <a:chOff x="322609" y="2223271"/>
            <a:chExt cx="6413189" cy="2699263"/>
          </a:xfrm>
        </p:grpSpPr>
        <p:sp>
          <p:nvSpPr>
            <p:cNvPr id="18" name="TextBox 17"/>
            <p:cNvSpPr txBox="1"/>
            <p:nvPr/>
          </p:nvSpPr>
          <p:spPr>
            <a:xfrm>
              <a:off x="322609" y="4553202"/>
              <a:ext cx="3933754" cy="369332"/>
            </a:xfrm>
            <a:prstGeom prst="rect">
              <a:avLst/>
            </a:prstGeom>
            <a:noFill/>
          </p:spPr>
          <p:txBody>
            <a:bodyPr wrap="square" rtlCol="0">
              <a:spAutoFit/>
            </a:bodyPr>
            <a:lstStyle/>
            <a:p>
              <a:pPr algn="r"/>
              <a:r>
                <a:rPr lang="en-AU" dirty="0">
                  <a:solidFill>
                    <a:schemeClr val="accent6"/>
                  </a:solidFill>
                </a:rPr>
                <a:t>You get back a structure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of ‘</a:t>
              </a:r>
              <a:r>
                <a:rPr lang="en-AU" dirty="0">
                  <a:solidFill>
                    <a:srgbClr val="C00000"/>
                  </a:solidFill>
                  <a:latin typeface="Consolas" panose="020B0609020204030204" pitchFamily="49" charset="0"/>
                  <a:cs typeface="Consolas" panose="020B0609020204030204" pitchFamily="49" charset="0"/>
                </a:rPr>
                <a:t>b</a:t>
              </a:r>
              <a:r>
                <a:rPr lang="en-AU" dirty="0">
                  <a:solidFill>
                    <a:schemeClr val="accent6"/>
                  </a:solidFill>
                </a:rPr>
                <a:t>’s</a:t>
              </a:r>
            </a:p>
          </p:txBody>
        </p:sp>
        <p:cxnSp>
          <p:nvCxnSpPr>
            <p:cNvPr id="19" name="Straight Arrow Connector 18"/>
            <p:cNvCxnSpPr>
              <a:stCxn id="18" idx="3"/>
              <a:endCxn id="20" idx="2"/>
            </p:cNvCxnSpPr>
            <p:nvPr/>
          </p:nvCxnSpPr>
          <p:spPr>
            <a:xfrm flipV="1">
              <a:off x="4256363" y="2616459"/>
              <a:ext cx="2241310" cy="2121409"/>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259548" y="2223271"/>
              <a:ext cx="47625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sp>
        <p:nvSpPr>
          <p:cNvPr id="21" name="Rectangle 20"/>
          <p:cNvSpPr/>
          <p:nvPr/>
        </p:nvSpPr>
        <p:spPr>
          <a:xfrm>
            <a:off x="6284595" y="3382448"/>
            <a:ext cx="5883342" cy="1200329"/>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apply</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C00000"/>
                </a:solidFill>
                <a:latin typeface="Consolas" panose="020B0609020204030204" pitchFamily="49" charset="0"/>
                <a:cs typeface="Consolas" panose="020B0609020204030204" pitchFamily="49" charset="0"/>
              </a:rPr>
              <a:t>b</a:t>
            </a:r>
            <a:br>
              <a:rPr lang="en-AU" dirty="0">
                <a:solidFill>
                  <a:srgbClr val="C00000"/>
                </a:solidFill>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apply (</a:t>
            </a:r>
            <a:r>
              <a:rPr lang="en-AU" dirty="0">
                <a:solidFill>
                  <a:srgbClr val="C00000"/>
                </a:solidFill>
                <a:latin typeface="Consolas" panose="020B0609020204030204" pitchFamily="49" charset="0"/>
                <a:cs typeface="Consolas" panose="020B0609020204030204" pitchFamily="49" charset="0"/>
              </a:rPr>
              <a:t>Just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Just</a:t>
            </a:r>
            <a:r>
              <a:rPr lang="en-AU" dirty="0">
                <a:latin typeface="Consolas" panose="020B0609020204030204" pitchFamily="49" charset="0"/>
                <a:cs typeface="Consolas" panose="020B0609020204030204" pitchFamily="49" charset="0"/>
              </a:rPr>
              <a:t> x) = </a:t>
            </a:r>
            <a:r>
              <a:rPr lang="en-AU" dirty="0">
                <a:solidFill>
                  <a:srgbClr val="C00000"/>
                </a:solidFill>
                <a:latin typeface="Consolas" panose="020B0609020204030204" pitchFamily="49" charset="0"/>
                <a:cs typeface="Consolas" panose="020B0609020204030204" pitchFamily="49" charset="0"/>
              </a:rPr>
              <a:t>Just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x)</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apply </a:t>
            </a:r>
            <a:r>
              <a:rPr lang="en-AU" dirty="0">
                <a:solidFill>
                  <a:srgbClr val="C00000"/>
                </a:solidFill>
                <a:latin typeface="Consolas" panose="020B0609020204030204" pitchFamily="49" charset="0"/>
                <a:cs typeface="Consolas" panose="020B0609020204030204" pitchFamily="49" charset="0"/>
              </a:rPr>
              <a:t>Nothing</a:t>
            </a:r>
            <a:r>
              <a:rPr lang="en-AU" dirty="0">
                <a:latin typeface="Consolas" panose="020B0609020204030204" pitchFamily="49" charset="0"/>
                <a:cs typeface="Consolas" panose="020B0609020204030204" pitchFamily="49" charset="0"/>
              </a:rPr>
              <a:t>   _        = </a:t>
            </a:r>
            <a:r>
              <a:rPr lang="en-AU" dirty="0">
                <a:solidFill>
                  <a:srgbClr val="C00000"/>
                </a:solidFill>
                <a:latin typeface="Consolas" panose="020B0609020204030204" pitchFamily="49" charset="0"/>
                <a:cs typeface="Consolas" panose="020B0609020204030204" pitchFamily="49" charset="0"/>
              </a:rPr>
              <a:t>Nothing</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apply _         </a:t>
            </a:r>
            <a:r>
              <a:rPr lang="en-AU" dirty="0">
                <a:solidFill>
                  <a:srgbClr val="C00000"/>
                </a:solidFill>
                <a:latin typeface="Consolas" panose="020B0609020204030204" pitchFamily="49" charset="0"/>
                <a:cs typeface="Consolas" panose="020B0609020204030204" pitchFamily="49" charset="0"/>
              </a:rPr>
              <a:t>Nothing</a:t>
            </a:r>
            <a:r>
              <a:rPr lang="en-AU" dirty="0">
                <a:latin typeface="Consolas" panose="020B0609020204030204" pitchFamily="49" charset="0"/>
                <a:cs typeface="Consolas" panose="020B0609020204030204" pitchFamily="49" charset="0"/>
              </a:rPr>
              <a:t>  = </a:t>
            </a:r>
            <a:r>
              <a:rPr lang="en-AU" dirty="0">
                <a:solidFill>
                  <a:srgbClr val="C00000"/>
                </a:solidFill>
                <a:latin typeface="Consolas" panose="020B0609020204030204" pitchFamily="49" charset="0"/>
                <a:cs typeface="Consolas" panose="020B0609020204030204" pitchFamily="49" charset="0"/>
              </a:rPr>
              <a:t>Nothing</a:t>
            </a:r>
          </a:p>
        </p:txBody>
      </p:sp>
      <p:sp>
        <p:nvSpPr>
          <p:cNvPr id="22" name="Rectangle 21"/>
          <p:cNvSpPr/>
          <p:nvPr/>
        </p:nvSpPr>
        <p:spPr>
          <a:xfrm>
            <a:off x="6284595" y="4959346"/>
            <a:ext cx="4870244" cy="1477328"/>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apply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opt =</a:t>
            </a: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match</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opt) </a:t>
            </a:r>
            <a:r>
              <a:rPr lang="en-AU" dirty="0">
                <a:solidFill>
                  <a:srgbClr val="0000FF"/>
                </a:solidFill>
                <a:latin typeface="Consolas" panose="020B0609020204030204" pitchFamily="49" charset="0"/>
              </a:rPr>
              <a:t>with</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 Some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Some x -&gt; Some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x)</a:t>
            </a:r>
          </a:p>
          <a:p>
            <a:r>
              <a:rPr lang="en-AU" dirty="0">
                <a:solidFill>
                  <a:srgbClr val="000000"/>
                </a:solidFill>
                <a:latin typeface="Consolas" panose="020B0609020204030204" pitchFamily="49" charset="0"/>
              </a:rPr>
              <a:t>    | None,    _      -&gt; None</a:t>
            </a:r>
          </a:p>
          <a:p>
            <a:r>
              <a:rPr lang="en-AU" dirty="0">
                <a:solidFill>
                  <a:srgbClr val="000000"/>
                </a:solidFill>
                <a:latin typeface="Consolas" panose="020B0609020204030204" pitchFamily="49" charset="0"/>
              </a:rPr>
              <a:t>    | _,       None   -&gt; None</a:t>
            </a:r>
            <a:endParaRPr lang="en-AU" dirty="0"/>
          </a:p>
        </p:txBody>
      </p:sp>
      <p:sp>
        <p:nvSpPr>
          <p:cNvPr id="27" name="Rectangle 26"/>
          <p:cNvSpPr/>
          <p:nvPr/>
        </p:nvSpPr>
        <p:spPr>
          <a:xfrm>
            <a:off x="6280099" y="2935846"/>
            <a:ext cx="2680927" cy="400110"/>
          </a:xfrm>
          <a:prstGeom prst="rect">
            <a:avLst/>
          </a:prstGeom>
        </p:spPr>
        <p:txBody>
          <a:bodyPr wrap="none">
            <a:spAutoFit/>
          </a:bodyPr>
          <a:lstStyle/>
          <a:p>
            <a:r>
              <a:rPr lang="en-AU" sz="2000" b="1" dirty="0">
                <a:solidFill>
                  <a:schemeClr val="accent1">
                    <a:lumMod val="75000"/>
                  </a:schemeClr>
                </a:solidFill>
              </a:rPr>
              <a:t>Maybe is an applicative</a:t>
            </a:r>
          </a:p>
        </p:txBody>
      </p:sp>
      <p:sp>
        <p:nvSpPr>
          <p:cNvPr id="41" name="Rectangle 40"/>
          <p:cNvSpPr/>
          <p:nvPr/>
        </p:nvSpPr>
        <p:spPr>
          <a:xfrm>
            <a:off x="322609" y="1797049"/>
            <a:ext cx="6516528"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Functor</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Tree>
    <p:extLst>
      <p:ext uri="{BB962C8B-B14F-4D97-AF65-F5344CB8AC3E}">
        <p14:creationId xmlns:p14="http://schemas.microsoft.com/office/powerpoint/2010/main" val="21325449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25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25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25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250"/>
                                        <p:tgtEl>
                                          <p:spTgt spid="4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250"/>
                                        <p:tgtEl>
                                          <p:spTgt spid="2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250"/>
                                        <p:tgtEl>
                                          <p:spTgt spid="2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25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2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7" grpId="0"/>
      <p:bldP spid="4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12820" y="4357171"/>
            <a:ext cx="9128192" cy="646331"/>
          </a:xfrm>
          <a:prstGeom prst="rect">
            <a:avLst/>
          </a:prstGeom>
        </p:spPr>
        <p:txBody>
          <a:bodyPr wrap="square">
            <a:spAutoFit/>
          </a:bodyPr>
          <a:lstStyle/>
          <a:p>
            <a:r>
              <a:rPr lang="en-AU" dirty="0" err="1">
                <a:solidFill>
                  <a:schemeClr val="accent1"/>
                </a:solidFill>
                <a:latin typeface="Consolas" panose="020B0609020204030204" pitchFamily="49" charset="0"/>
                <a:cs typeface="Consolas" panose="020B0609020204030204" pitchFamily="49" charset="0"/>
              </a:rPr>
              <a:t>combinedString</a:t>
            </a:r>
            <a:r>
              <a:rPr lang="en-AU" dirty="0">
                <a:solidFill>
                  <a:schemeClr val="accent1"/>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String</a:t>
            </a:r>
            <a:br>
              <a:rPr lang="en-AU" dirty="0">
                <a:solidFill>
                  <a:schemeClr val="accent2"/>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combinedString</a:t>
            </a:r>
            <a:r>
              <a:rPr lang="en-AU" dirty="0">
                <a:latin typeface="Consolas" panose="020B0609020204030204" pitchFamily="49" charset="0"/>
                <a:cs typeface="Consolas" panose="020B0609020204030204" pitchFamily="49" charset="0"/>
              </a:rPr>
              <a:t>' = pure </a:t>
            </a:r>
            <a:r>
              <a:rPr lang="en-AU" dirty="0" err="1">
                <a:latin typeface="Consolas" panose="020B0609020204030204" pitchFamily="49" charset="0"/>
                <a:cs typeface="Consolas" panose="020B0609020204030204" pitchFamily="49" charset="0"/>
              </a:rPr>
              <a:t>spaceSeparate</a:t>
            </a:r>
            <a:r>
              <a:rPr lang="en-AU" dirty="0">
                <a:latin typeface="Consolas" panose="020B0609020204030204" pitchFamily="49" charset="0"/>
                <a:cs typeface="Consolas" panose="020B0609020204030204" pitchFamily="49" charset="0"/>
              </a:rPr>
              <a:t> `apply` </a:t>
            </a:r>
            <a:r>
              <a:rPr lang="en-AU" dirty="0" err="1">
                <a:latin typeface="Consolas" panose="020B0609020204030204" pitchFamily="49" charset="0"/>
                <a:cs typeface="Consolas" panose="020B0609020204030204" pitchFamily="49" charset="0"/>
              </a:rPr>
              <a:t>stringA</a:t>
            </a:r>
            <a:r>
              <a:rPr lang="en-AU" dirty="0">
                <a:latin typeface="Consolas" panose="020B0609020204030204" pitchFamily="49" charset="0"/>
                <a:cs typeface="Consolas" panose="020B0609020204030204" pitchFamily="49" charset="0"/>
              </a:rPr>
              <a:t> `apply` </a:t>
            </a:r>
            <a:r>
              <a:rPr lang="en-AU" dirty="0" err="1">
                <a:latin typeface="Consolas" panose="020B0609020204030204" pitchFamily="49" charset="0"/>
                <a:cs typeface="Consolas" panose="020B0609020204030204" pitchFamily="49" charset="0"/>
              </a:rPr>
              <a:t>stringB</a:t>
            </a:r>
            <a:endParaRPr lang="en-AU" dirty="0">
              <a:latin typeface="Consolas" panose="020B0609020204030204" pitchFamily="49" charset="0"/>
              <a:cs typeface="Consolas" panose="020B0609020204030204" pitchFamily="49" charset="0"/>
            </a:endParaRPr>
          </a:p>
        </p:txBody>
      </p:sp>
      <p:sp>
        <p:nvSpPr>
          <p:cNvPr id="2" name="Title 1"/>
          <p:cNvSpPr>
            <a:spLocks noGrp="1"/>
          </p:cNvSpPr>
          <p:nvPr>
            <p:ph type="title"/>
          </p:nvPr>
        </p:nvSpPr>
        <p:spPr/>
        <p:txBody>
          <a:bodyPr/>
          <a:lstStyle/>
          <a:p>
            <a:r>
              <a:rPr lang="en-AU" dirty="0"/>
              <a:t>Applicative</a:t>
            </a:r>
            <a:br>
              <a:rPr lang="en-AU" dirty="0"/>
            </a:br>
            <a:r>
              <a:rPr lang="en-AU" sz="2800" dirty="0">
                <a:solidFill>
                  <a:srgbClr val="4472C4">
                    <a:lumMod val="75000"/>
                  </a:srgbClr>
                </a:solidFill>
              </a:rPr>
              <a:t>Transforming values and structures together</a:t>
            </a:r>
            <a:endParaRPr lang="en-AU"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7599" y="1755773"/>
            <a:ext cx="2671580" cy="2601398"/>
          </a:xfrm>
          <a:prstGeom prst="rect">
            <a:avLst/>
          </a:prstGeom>
        </p:spPr>
      </p:pic>
      <p:sp>
        <p:nvSpPr>
          <p:cNvPr id="28" name="Rectangle 27"/>
          <p:cNvSpPr/>
          <p:nvPr/>
        </p:nvSpPr>
        <p:spPr>
          <a:xfrm>
            <a:off x="312820" y="1887023"/>
            <a:ext cx="5630067" cy="1477328"/>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stringA</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String</a:t>
            </a:r>
            <a:br>
              <a:rPr lang="en-AU" dirty="0">
                <a:solidFill>
                  <a:srgbClr val="C00000"/>
                </a:solidFill>
                <a:latin typeface="Consolas" panose="020B0609020204030204" pitchFamily="49" charset="0"/>
                <a:cs typeface="Consolas" panose="020B0609020204030204" pitchFamily="49" charset="0"/>
              </a:rPr>
            </a:br>
            <a:r>
              <a:rPr lang="en-AU" dirty="0" err="1">
                <a:solidFill>
                  <a:schemeClr val="accent1"/>
                </a:solidFill>
                <a:latin typeface="Consolas" panose="020B0609020204030204" pitchFamily="49" charset="0"/>
                <a:cs typeface="Consolas" panose="020B0609020204030204" pitchFamily="49" charset="0"/>
              </a:rPr>
              <a:t>stringB</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String</a:t>
            </a:r>
            <a:br>
              <a:rPr lang="en-AU" dirty="0">
                <a:solidFill>
                  <a:srgbClr val="C00000"/>
                </a:solidFill>
                <a:latin typeface="Consolas" panose="020B0609020204030204" pitchFamily="49" charset="0"/>
                <a:cs typeface="Consolas" panose="020B0609020204030204" pitchFamily="49" charset="0"/>
              </a:rPr>
            </a:br>
            <a:endParaRPr lang="en-AU" dirty="0">
              <a:latin typeface="Consolas" panose="020B0609020204030204" pitchFamily="49" charset="0"/>
              <a:cs typeface="Consolas" panose="020B0609020204030204" pitchFamily="49" charset="0"/>
            </a:endParaRPr>
          </a:p>
          <a:p>
            <a:r>
              <a:rPr lang="en-AU" dirty="0" err="1">
                <a:solidFill>
                  <a:schemeClr val="accent1"/>
                </a:solidFill>
                <a:latin typeface="Consolas" panose="020B0609020204030204" pitchFamily="49" charset="0"/>
                <a:cs typeface="Consolas" panose="020B0609020204030204" pitchFamily="49" charset="0"/>
              </a:rPr>
              <a:t>spaceSeparate</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String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String</a:t>
            </a:r>
            <a:r>
              <a:rPr lang="en-AU" dirty="0">
                <a:solidFill>
                  <a:srgbClr val="8F4E8B"/>
                </a:solidFill>
                <a:latin typeface="Consolas" panose="020B0609020204030204" pitchFamily="49" charset="0"/>
                <a:cs typeface="Consolas" panose="020B0609020204030204" pitchFamily="49" charset="0"/>
              </a:rPr>
              <a:t> -&gt; </a:t>
            </a:r>
            <a:r>
              <a:rPr lang="en-AU" dirty="0">
                <a:solidFill>
                  <a:schemeClr val="accent2"/>
                </a:solidFill>
                <a:latin typeface="Consolas" panose="020B0609020204030204" pitchFamily="49" charset="0"/>
                <a:cs typeface="Consolas" panose="020B0609020204030204" pitchFamily="49" charset="0"/>
              </a:rPr>
              <a:t>String</a:t>
            </a:r>
            <a:br>
              <a:rPr lang="en-AU" dirty="0">
                <a:solidFill>
                  <a:schemeClr val="accent2"/>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spaceSeparate</a:t>
            </a:r>
            <a:r>
              <a:rPr lang="en-AU" dirty="0">
                <a:latin typeface="Consolas" panose="020B0609020204030204" pitchFamily="49" charset="0"/>
                <a:cs typeface="Consolas" panose="020B0609020204030204" pitchFamily="49" charset="0"/>
              </a:rPr>
              <a:t> x y = x ++ " " ++ y</a:t>
            </a:r>
          </a:p>
        </p:txBody>
      </p:sp>
      <p:sp>
        <p:nvSpPr>
          <p:cNvPr id="25" name="Rectangle 24"/>
          <p:cNvSpPr/>
          <p:nvPr/>
        </p:nvSpPr>
        <p:spPr>
          <a:xfrm>
            <a:off x="314324" y="3529310"/>
            <a:ext cx="8794493" cy="646331"/>
          </a:xfrm>
          <a:prstGeom prst="rect">
            <a:avLst/>
          </a:prstGeom>
        </p:spPr>
        <p:txBody>
          <a:bodyPr wrap="square">
            <a:spAutoFit/>
          </a:bodyPr>
          <a:lstStyle/>
          <a:p>
            <a:r>
              <a:rPr lang="en-AU" dirty="0" err="1">
                <a:solidFill>
                  <a:schemeClr val="accent1"/>
                </a:solidFill>
                <a:latin typeface="Consolas" panose="020B0609020204030204" pitchFamily="49" charset="0"/>
                <a:cs typeface="Consolas" panose="020B0609020204030204" pitchFamily="49" charset="0"/>
              </a:rPr>
              <a:t>combinedString</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String</a:t>
            </a:r>
            <a:br>
              <a:rPr lang="en-AU" dirty="0">
                <a:solidFill>
                  <a:schemeClr val="accent2"/>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combinedString</a:t>
            </a:r>
            <a:r>
              <a:rPr lang="en-AU" dirty="0">
                <a:latin typeface="Consolas" panose="020B0609020204030204" pitchFamily="49" charset="0"/>
                <a:cs typeface="Consolas" panose="020B0609020204030204" pitchFamily="49" charset="0"/>
              </a:rPr>
              <a:t> = apply (apply (pure </a:t>
            </a:r>
            <a:r>
              <a:rPr lang="en-AU" dirty="0" err="1">
                <a:latin typeface="Consolas" panose="020B0609020204030204" pitchFamily="49" charset="0"/>
                <a:cs typeface="Consolas" panose="020B0609020204030204" pitchFamily="49" charset="0"/>
              </a:rPr>
              <a:t>spaceSeparate</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stringA</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stringB</a:t>
            </a:r>
            <a:endParaRPr lang="en-AU" dirty="0"/>
          </a:p>
        </p:txBody>
      </p:sp>
      <p:grpSp>
        <p:nvGrpSpPr>
          <p:cNvPr id="16" name="Group 15"/>
          <p:cNvGrpSpPr/>
          <p:nvPr/>
        </p:nvGrpSpPr>
        <p:grpSpPr>
          <a:xfrm>
            <a:off x="312821" y="5003502"/>
            <a:ext cx="4617566" cy="739471"/>
            <a:chOff x="4357084" y="3600928"/>
            <a:chExt cx="5710401" cy="739471"/>
          </a:xfrm>
        </p:grpSpPr>
        <p:cxnSp>
          <p:nvCxnSpPr>
            <p:cNvPr id="19" name="Straight Arrow Connector 18"/>
            <p:cNvCxnSpPr/>
            <p:nvPr/>
          </p:nvCxnSpPr>
          <p:spPr>
            <a:xfrm flipV="1">
              <a:off x="7695760" y="3600928"/>
              <a:ext cx="142587" cy="445051"/>
            </a:xfrm>
            <a:prstGeom prst="straightConnector1">
              <a:avLst/>
            </a:prstGeom>
            <a:ln w="28575">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262099" y="3600928"/>
              <a:ext cx="280538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357084" y="3971067"/>
              <a:ext cx="5543884" cy="369332"/>
            </a:xfrm>
            <a:prstGeom prst="rect">
              <a:avLst/>
            </a:prstGeom>
            <a:noFill/>
          </p:spPr>
          <p:txBody>
            <a:bodyPr wrap="square" rtlCol="0">
              <a:spAutoFit/>
            </a:bodyPr>
            <a:lstStyle/>
            <a:p>
              <a:r>
                <a:rPr lang="en-AU" dirty="0">
                  <a:solidFill>
                    <a:schemeClr val="accent2"/>
                  </a:solidFill>
                  <a:latin typeface="Consolas" panose="020B0609020204030204" pitchFamily="49" charset="0"/>
                  <a:cs typeface="Consolas" panose="020B0609020204030204" pitchFamily="49" charset="0"/>
                </a:rPr>
                <a:t>Maybe</a:t>
              </a:r>
              <a:r>
                <a:rPr lang="en-AU" dirty="0">
                  <a:solidFill>
                    <a:srgbClr val="7030A0"/>
                  </a:solidFill>
                  <a:latin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String</a:t>
              </a:r>
              <a:r>
                <a:rPr lang="en-AU" dirty="0">
                  <a:solidFill>
                    <a:srgbClr val="7030A0"/>
                  </a:solidFill>
                  <a:latin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rgbClr val="7030A0"/>
                  </a:solidFill>
                  <a:latin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String</a:t>
              </a:r>
              <a:r>
                <a:rPr lang="en-AU" dirty="0">
                  <a:solidFill>
                    <a:srgbClr val="8F4E8B"/>
                  </a:solidFill>
                  <a:latin typeface="Consolas" panose="020B0609020204030204" pitchFamily="49" charset="0"/>
                  <a:cs typeface="Consolas" panose="020B0609020204030204" pitchFamily="49" charset="0"/>
                </a:rPr>
                <a:t> -&gt;</a:t>
              </a:r>
              <a:r>
                <a:rPr lang="en-AU" dirty="0">
                  <a:solidFill>
                    <a:srgbClr val="7030A0"/>
                  </a:solidFill>
                  <a:latin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String</a:t>
              </a:r>
              <a:r>
                <a:rPr lang="en-AU" dirty="0">
                  <a:solidFill>
                    <a:srgbClr val="453A62"/>
                  </a:solidFill>
                  <a:latin typeface="Consolas" panose="020B0609020204030204" pitchFamily="49" charset="0"/>
                  <a:cs typeface="Consolas" panose="020B0609020204030204" pitchFamily="49" charset="0"/>
                </a:rPr>
                <a:t>)</a:t>
              </a:r>
            </a:p>
          </p:txBody>
        </p:sp>
      </p:grpSp>
      <p:grpSp>
        <p:nvGrpSpPr>
          <p:cNvPr id="21" name="Group 20"/>
          <p:cNvGrpSpPr/>
          <p:nvPr/>
        </p:nvGrpSpPr>
        <p:grpSpPr>
          <a:xfrm>
            <a:off x="2661885" y="5049633"/>
            <a:ext cx="6634476" cy="966145"/>
            <a:chOff x="7262099" y="3600928"/>
            <a:chExt cx="8204652" cy="966145"/>
          </a:xfrm>
        </p:grpSpPr>
        <p:sp>
          <p:nvSpPr>
            <p:cNvPr id="22" name="TextBox 21"/>
            <p:cNvSpPr txBox="1"/>
            <p:nvPr/>
          </p:nvSpPr>
          <p:spPr>
            <a:xfrm>
              <a:off x="9922867" y="4197741"/>
              <a:ext cx="5543884" cy="369332"/>
            </a:xfrm>
            <a:prstGeom prst="rect">
              <a:avLst/>
            </a:prstGeom>
            <a:noFill/>
          </p:spPr>
          <p:txBody>
            <a:bodyPr wrap="square" rtlCol="0">
              <a:spAutoFit/>
            </a:bodyPr>
            <a:lstStyle/>
            <a:p>
              <a:r>
                <a:rPr lang="en-AU" dirty="0">
                  <a:solidFill>
                    <a:schemeClr val="accent2"/>
                  </a:solidFill>
                  <a:latin typeface="Consolas" panose="020B0609020204030204" pitchFamily="49" charset="0"/>
                  <a:cs typeface="Consolas" panose="020B0609020204030204" pitchFamily="49" charset="0"/>
                </a:rPr>
                <a:t>Maybe</a:t>
              </a:r>
              <a:r>
                <a:rPr lang="en-AU" dirty="0">
                  <a:solidFill>
                    <a:srgbClr val="7030A0"/>
                  </a:solidFill>
                  <a:latin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String</a:t>
              </a:r>
              <a:r>
                <a:rPr lang="en-AU" dirty="0">
                  <a:solidFill>
                    <a:srgbClr val="7030A0"/>
                  </a:solidFill>
                  <a:latin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rgbClr val="7030A0"/>
                  </a:solidFill>
                  <a:latin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String</a:t>
              </a:r>
              <a:r>
                <a:rPr lang="en-AU" dirty="0">
                  <a:solidFill>
                    <a:srgbClr val="453A62"/>
                  </a:solidFill>
                  <a:latin typeface="Consolas" panose="020B0609020204030204" pitchFamily="49" charset="0"/>
                  <a:cs typeface="Consolas" panose="020B0609020204030204" pitchFamily="49" charset="0"/>
                </a:rPr>
                <a:t>)</a:t>
              </a:r>
            </a:p>
          </p:txBody>
        </p:sp>
        <p:cxnSp>
          <p:nvCxnSpPr>
            <p:cNvPr id="24" name="Straight Arrow Connector 23"/>
            <p:cNvCxnSpPr/>
            <p:nvPr/>
          </p:nvCxnSpPr>
          <p:spPr>
            <a:xfrm flipV="1">
              <a:off x="10213744" y="3620426"/>
              <a:ext cx="263040" cy="603994"/>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7262099" y="3600928"/>
              <a:ext cx="5321536" cy="4"/>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2658639" y="5095029"/>
            <a:ext cx="10238911" cy="1288566"/>
            <a:chOff x="7262099" y="3600932"/>
            <a:chExt cx="12662146" cy="1288566"/>
          </a:xfrm>
        </p:grpSpPr>
        <p:sp>
          <p:nvSpPr>
            <p:cNvPr id="32" name="TextBox 31"/>
            <p:cNvSpPr txBox="1"/>
            <p:nvPr/>
          </p:nvSpPr>
          <p:spPr>
            <a:xfrm>
              <a:off x="14380361" y="4520166"/>
              <a:ext cx="5543884" cy="369332"/>
            </a:xfrm>
            <a:prstGeom prst="rect">
              <a:avLst/>
            </a:prstGeom>
            <a:noFill/>
          </p:spPr>
          <p:txBody>
            <a:bodyPr wrap="square" rtlCol="0">
              <a:spAutoFit/>
            </a:bodyPr>
            <a:lstStyle/>
            <a:p>
              <a:r>
                <a:rPr lang="en-AU" dirty="0">
                  <a:solidFill>
                    <a:schemeClr val="accent2"/>
                  </a:solidFill>
                  <a:latin typeface="Consolas" panose="020B0609020204030204" pitchFamily="49" charset="0"/>
                  <a:cs typeface="Consolas" panose="020B0609020204030204" pitchFamily="49" charset="0"/>
                </a:rPr>
                <a:t>Maybe</a:t>
              </a:r>
              <a:r>
                <a:rPr lang="en-AU" dirty="0">
                  <a:solidFill>
                    <a:srgbClr val="7030A0"/>
                  </a:solidFill>
                  <a:latin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String</a:t>
              </a:r>
              <a:r>
                <a:rPr lang="en-AU" dirty="0">
                  <a:solidFill>
                    <a:srgbClr val="453A62"/>
                  </a:solidFill>
                  <a:latin typeface="Consolas" panose="020B0609020204030204" pitchFamily="49" charset="0"/>
                  <a:cs typeface="Consolas" panose="020B0609020204030204" pitchFamily="49" charset="0"/>
                </a:rPr>
                <a:t>)</a:t>
              </a:r>
            </a:p>
          </p:txBody>
        </p:sp>
        <p:cxnSp>
          <p:nvCxnSpPr>
            <p:cNvPr id="33" name="Straight Arrow Connector 32"/>
            <p:cNvCxnSpPr>
              <a:stCxn id="32" idx="1"/>
            </p:cNvCxnSpPr>
            <p:nvPr/>
          </p:nvCxnSpPr>
          <p:spPr>
            <a:xfrm flipH="1" flipV="1">
              <a:off x="14127474" y="3600932"/>
              <a:ext cx="252886" cy="1103900"/>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262099" y="3600932"/>
              <a:ext cx="776761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816871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5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25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25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25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2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1"/>
      <p:bldP spid="28" grpId="0"/>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13571" y="1842490"/>
            <a:ext cx="9128192" cy="646331"/>
          </a:xfrm>
          <a:prstGeom prst="rect">
            <a:avLst/>
          </a:prstGeom>
        </p:spPr>
        <p:txBody>
          <a:bodyPr wrap="square">
            <a:spAutoFit/>
          </a:bodyPr>
          <a:lstStyle/>
          <a:p>
            <a:r>
              <a:rPr lang="en-AU" dirty="0" err="1">
                <a:solidFill>
                  <a:schemeClr val="accent1"/>
                </a:solidFill>
                <a:latin typeface="Consolas" panose="020B0609020204030204" pitchFamily="49" charset="0"/>
                <a:cs typeface="Consolas" panose="020B0609020204030204" pitchFamily="49" charset="0"/>
              </a:rPr>
              <a:t>combinedString</a:t>
            </a:r>
            <a:r>
              <a:rPr lang="en-AU" dirty="0">
                <a:solidFill>
                  <a:schemeClr val="accent1"/>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String</a:t>
            </a:r>
            <a:br>
              <a:rPr lang="en-AU" dirty="0">
                <a:solidFill>
                  <a:schemeClr val="accent2"/>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combinedString</a:t>
            </a:r>
            <a:r>
              <a:rPr lang="en-AU" dirty="0">
                <a:latin typeface="Consolas" panose="020B0609020204030204" pitchFamily="49" charset="0"/>
                <a:cs typeface="Consolas" panose="020B0609020204030204" pitchFamily="49" charset="0"/>
              </a:rPr>
              <a:t>' = pure </a:t>
            </a:r>
            <a:r>
              <a:rPr lang="en-AU" dirty="0" err="1">
                <a:latin typeface="Consolas" panose="020B0609020204030204" pitchFamily="49" charset="0"/>
                <a:cs typeface="Consolas" panose="020B0609020204030204" pitchFamily="49" charset="0"/>
              </a:rPr>
              <a:t>spaceSeparate</a:t>
            </a:r>
            <a:r>
              <a:rPr lang="en-AU" dirty="0">
                <a:latin typeface="Consolas" panose="020B0609020204030204" pitchFamily="49" charset="0"/>
                <a:cs typeface="Consolas" panose="020B0609020204030204" pitchFamily="49" charset="0"/>
              </a:rPr>
              <a:t> `apply` </a:t>
            </a:r>
            <a:r>
              <a:rPr lang="en-AU" dirty="0" err="1">
                <a:latin typeface="Consolas" panose="020B0609020204030204" pitchFamily="49" charset="0"/>
                <a:cs typeface="Consolas" panose="020B0609020204030204" pitchFamily="49" charset="0"/>
              </a:rPr>
              <a:t>stringA</a:t>
            </a:r>
            <a:r>
              <a:rPr lang="en-AU" dirty="0">
                <a:latin typeface="Consolas" panose="020B0609020204030204" pitchFamily="49" charset="0"/>
                <a:cs typeface="Consolas" panose="020B0609020204030204" pitchFamily="49" charset="0"/>
              </a:rPr>
              <a:t> `apply` </a:t>
            </a:r>
            <a:r>
              <a:rPr lang="en-AU" dirty="0" err="1">
                <a:latin typeface="Consolas" panose="020B0609020204030204" pitchFamily="49" charset="0"/>
                <a:cs typeface="Consolas" panose="020B0609020204030204" pitchFamily="49" charset="0"/>
              </a:rPr>
              <a:t>stringB</a:t>
            </a:r>
            <a:endParaRPr lang="en-AU" dirty="0">
              <a:latin typeface="Consolas" panose="020B0609020204030204" pitchFamily="49" charset="0"/>
              <a:cs typeface="Consolas" panose="020B0609020204030204" pitchFamily="49" charset="0"/>
            </a:endParaRPr>
          </a:p>
        </p:txBody>
      </p:sp>
      <p:sp>
        <p:nvSpPr>
          <p:cNvPr id="23" name="Rectangle 22"/>
          <p:cNvSpPr/>
          <p:nvPr/>
        </p:nvSpPr>
        <p:spPr>
          <a:xfrm>
            <a:off x="313571" y="1840032"/>
            <a:ext cx="8795998" cy="646331"/>
          </a:xfrm>
          <a:prstGeom prst="rect">
            <a:avLst/>
          </a:prstGeom>
        </p:spPr>
        <p:txBody>
          <a:bodyPr wrap="square">
            <a:spAutoFit/>
          </a:bodyPr>
          <a:lstStyle/>
          <a:p>
            <a:r>
              <a:rPr lang="en-AU" dirty="0" err="1">
                <a:solidFill>
                  <a:schemeClr val="accent1"/>
                </a:solidFill>
                <a:latin typeface="Consolas" panose="020B0609020204030204" pitchFamily="49" charset="0"/>
                <a:cs typeface="Consolas" panose="020B0609020204030204" pitchFamily="49" charset="0"/>
              </a:rPr>
              <a:t>combinedString</a:t>
            </a:r>
            <a:r>
              <a:rPr lang="en-AU" dirty="0">
                <a:solidFill>
                  <a:schemeClr val="accent1"/>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String</a:t>
            </a:r>
            <a:br>
              <a:rPr lang="en-AU" dirty="0">
                <a:solidFill>
                  <a:schemeClr val="accent2"/>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combinedString</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spaceSeparate</a:t>
            </a:r>
            <a:r>
              <a:rPr lang="en-AU" dirty="0">
                <a:latin typeface="Consolas" panose="020B0609020204030204" pitchFamily="49" charset="0"/>
                <a:cs typeface="Consolas" panose="020B0609020204030204" pitchFamily="49" charset="0"/>
              </a:rPr>
              <a:t> `map` </a:t>
            </a:r>
            <a:r>
              <a:rPr lang="en-AU" dirty="0" err="1">
                <a:latin typeface="Consolas" panose="020B0609020204030204" pitchFamily="49" charset="0"/>
                <a:cs typeface="Consolas" panose="020B0609020204030204" pitchFamily="49" charset="0"/>
              </a:rPr>
              <a:t>stringA</a:t>
            </a:r>
            <a:r>
              <a:rPr lang="en-AU" dirty="0">
                <a:latin typeface="Consolas" panose="020B0609020204030204" pitchFamily="49" charset="0"/>
                <a:cs typeface="Consolas" panose="020B0609020204030204" pitchFamily="49" charset="0"/>
              </a:rPr>
              <a:t> `apply` </a:t>
            </a:r>
            <a:r>
              <a:rPr lang="en-AU" dirty="0" err="1">
                <a:latin typeface="Consolas" panose="020B0609020204030204" pitchFamily="49" charset="0"/>
                <a:cs typeface="Consolas" panose="020B0609020204030204" pitchFamily="49" charset="0"/>
              </a:rPr>
              <a:t>stringB</a:t>
            </a:r>
            <a:endParaRPr lang="en-AU" dirty="0"/>
          </a:p>
        </p:txBody>
      </p:sp>
      <p:grpSp>
        <p:nvGrpSpPr>
          <p:cNvPr id="52" name="Group 51"/>
          <p:cNvGrpSpPr/>
          <p:nvPr/>
        </p:nvGrpSpPr>
        <p:grpSpPr>
          <a:xfrm>
            <a:off x="2667000" y="2518627"/>
            <a:ext cx="6315075" cy="692207"/>
            <a:chOff x="7089539" y="3600928"/>
            <a:chExt cx="7809659" cy="692207"/>
          </a:xfrm>
        </p:grpSpPr>
        <p:sp>
          <p:nvSpPr>
            <p:cNvPr id="53" name="TextBox 52"/>
            <p:cNvSpPr txBox="1"/>
            <p:nvPr/>
          </p:nvSpPr>
          <p:spPr>
            <a:xfrm>
              <a:off x="12490749" y="3923803"/>
              <a:ext cx="2408449" cy="369332"/>
            </a:xfrm>
            <a:prstGeom prst="rect">
              <a:avLst/>
            </a:prstGeom>
            <a:noFill/>
          </p:spPr>
          <p:txBody>
            <a:bodyPr wrap="square" rtlCol="0">
              <a:spAutoFit/>
            </a:bodyPr>
            <a:lstStyle/>
            <a:p>
              <a:r>
                <a:rPr lang="en-AU" dirty="0">
                  <a:solidFill>
                    <a:schemeClr val="accent2"/>
                  </a:solidFill>
                  <a:latin typeface="Consolas" panose="020B0609020204030204" pitchFamily="49" charset="0"/>
                  <a:cs typeface="Consolas" panose="020B0609020204030204" pitchFamily="49" charset="0"/>
                </a:rPr>
                <a:t>Maybe</a:t>
              </a:r>
              <a:r>
                <a:rPr lang="en-AU" dirty="0">
                  <a:solidFill>
                    <a:srgbClr val="7030A0"/>
                  </a:solidFill>
                  <a:latin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String</a:t>
              </a:r>
              <a:r>
                <a:rPr lang="en-AU" dirty="0">
                  <a:solidFill>
                    <a:srgbClr val="453A62"/>
                  </a:solidFill>
                  <a:latin typeface="Consolas" panose="020B0609020204030204" pitchFamily="49" charset="0"/>
                  <a:cs typeface="Consolas" panose="020B0609020204030204" pitchFamily="49" charset="0"/>
                </a:rPr>
                <a:t>)</a:t>
              </a:r>
            </a:p>
          </p:txBody>
        </p:sp>
        <p:cxnSp>
          <p:nvCxnSpPr>
            <p:cNvPr id="54" name="Straight Arrow Connector 53"/>
            <p:cNvCxnSpPr>
              <a:stCxn id="53" idx="1"/>
            </p:cNvCxnSpPr>
            <p:nvPr/>
          </p:nvCxnSpPr>
          <p:spPr>
            <a:xfrm flipH="1" flipV="1">
              <a:off x="11960492" y="3701376"/>
              <a:ext cx="530257" cy="407093"/>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7089539" y="3600928"/>
              <a:ext cx="672596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AU" dirty="0"/>
              <a:t>Applicative</a:t>
            </a:r>
            <a:br>
              <a:rPr lang="en-AU" dirty="0"/>
            </a:br>
            <a:r>
              <a:rPr lang="en-AU" sz="2800" dirty="0">
                <a:solidFill>
                  <a:srgbClr val="4472C4">
                    <a:lumMod val="75000"/>
                  </a:srgbClr>
                </a:solidFill>
              </a:rPr>
              <a:t>Transforming values and structures together</a:t>
            </a:r>
            <a:endParaRPr lang="en-AU" dirty="0"/>
          </a:p>
        </p:txBody>
      </p:sp>
      <p:sp>
        <p:nvSpPr>
          <p:cNvPr id="13" name="Rectangle 12"/>
          <p:cNvSpPr/>
          <p:nvPr/>
        </p:nvSpPr>
        <p:spPr>
          <a:xfrm>
            <a:off x="313571" y="6122121"/>
            <a:ext cx="1577676" cy="369332"/>
          </a:xfrm>
          <a:prstGeom prst="rect">
            <a:avLst/>
          </a:prstGeom>
        </p:spPr>
        <p:txBody>
          <a:bodyPr wrap="none">
            <a:spAutoFit/>
          </a:bodyPr>
          <a:lstStyle/>
          <a:p>
            <a:r>
              <a:rPr lang="en-AU" dirty="0">
                <a:latin typeface="Consolas" panose="020B0609020204030204" pitchFamily="49" charset="0"/>
                <a:cs typeface="Consolas" panose="020B0609020204030204" pitchFamily="49" charset="0"/>
              </a:rPr>
              <a:t>&lt;*&gt; = apply</a:t>
            </a:r>
          </a:p>
        </p:txBody>
      </p:sp>
      <p:sp>
        <p:nvSpPr>
          <p:cNvPr id="17" name="Rectangle 16"/>
          <p:cNvSpPr/>
          <p:nvPr/>
        </p:nvSpPr>
        <p:spPr>
          <a:xfrm>
            <a:off x="313571" y="5779527"/>
            <a:ext cx="1324402" cy="369332"/>
          </a:xfrm>
          <a:prstGeom prst="rect">
            <a:avLst/>
          </a:prstGeom>
        </p:spPr>
        <p:txBody>
          <a:bodyPr wrap="none">
            <a:spAutoFit/>
          </a:bodyPr>
          <a:lstStyle/>
          <a:p>
            <a:r>
              <a:rPr lang="en-AU" dirty="0">
                <a:latin typeface="Consolas" panose="020B0609020204030204" pitchFamily="49" charset="0"/>
                <a:cs typeface="Consolas" panose="020B0609020204030204" pitchFamily="49" charset="0"/>
              </a:rPr>
              <a:t>&lt;$&gt; = map</a:t>
            </a:r>
            <a:endParaRPr lang="en-AU" dirty="0"/>
          </a:p>
        </p:txBody>
      </p:sp>
      <p:sp>
        <p:nvSpPr>
          <p:cNvPr id="29" name="Rectangle 28"/>
          <p:cNvSpPr/>
          <p:nvPr/>
        </p:nvSpPr>
        <p:spPr>
          <a:xfrm>
            <a:off x="313571" y="4948892"/>
            <a:ext cx="8894779" cy="646331"/>
          </a:xfrm>
          <a:prstGeom prst="rect">
            <a:avLst/>
          </a:prstGeom>
        </p:spPr>
        <p:txBody>
          <a:bodyPr wrap="square">
            <a:spAutoFit/>
          </a:bodyPr>
          <a:lstStyle/>
          <a:p>
            <a:r>
              <a:rPr lang="en-AU" dirty="0" err="1">
                <a:solidFill>
                  <a:schemeClr val="accent1"/>
                </a:solidFill>
                <a:latin typeface="Consolas" panose="020B0609020204030204" pitchFamily="49" charset="0"/>
                <a:cs typeface="Consolas" panose="020B0609020204030204" pitchFamily="49" charset="0"/>
              </a:rPr>
              <a:t>combinedString</a:t>
            </a:r>
            <a:r>
              <a:rPr lang="en-AU" dirty="0">
                <a:solidFill>
                  <a:schemeClr val="accent1"/>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String</a:t>
            </a:r>
            <a:br>
              <a:rPr lang="en-AU" dirty="0">
                <a:solidFill>
                  <a:schemeClr val="accent2"/>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combinedString</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spaceSeparate</a:t>
            </a:r>
            <a:r>
              <a:rPr lang="en-AU" dirty="0">
                <a:latin typeface="Consolas" panose="020B0609020204030204" pitchFamily="49" charset="0"/>
                <a:cs typeface="Consolas" panose="020B0609020204030204" pitchFamily="49" charset="0"/>
              </a:rPr>
              <a:t> &lt;$&gt; </a:t>
            </a:r>
            <a:r>
              <a:rPr lang="en-AU" dirty="0" err="1">
                <a:latin typeface="Consolas" panose="020B0609020204030204" pitchFamily="49" charset="0"/>
                <a:cs typeface="Consolas" panose="020B0609020204030204" pitchFamily="49" charset="0"/>
              </a:rPr>
              <a:t>stringA</a:t>
            </a:r>
            <a:r>
              <a:rPr lang="en-AU" dirty="0">
                <a:latin typeface="Consolas" panose="020B0609020204030204" pitchFamily="49" charset="0"/>
                <a:cs typeface="Consolas" panose="020B0609020204030204" pitchFamily="49" charset="0"/>
              </a:rPr>
              <a:t> &lt;*&gt; string</a:t>
            </a:r>
            <a:endParaRPr lang="en-AU" dirty="0"/>
          </a:p>
        </p:txBody>
      </p:sp>
      <p:sp>
        <p:nvSpPr>
          <p:cNvPr id="30" name="Rectangle 29"/>
          <p:cNvSpPr/>
          <p:nvPr/>
        </p:nvSpPr>
        <p:spPr>
          <a:xfrm>
            <a:off x="313571" y="3428746"/>
            <a:ext cx="1044228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String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String</a:t>
            </a:r>
            <a:r>
              <a:rPr lang="en-AU" dirty="0">
                <a:solidFill>
                  <a:srgbClr val="C00000"/>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rgbClr val="C00000"/>
                </a:solidFill>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String</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Maybe String</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String</a:t>
            </a:r>
            <a:r>
              <a:rPr lang="en-AU" dirty="0">
                <a:solidFill>
                  <a:srgbClr val="C00000"/>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rgbClr val="C00000"/>
                </a:solidFill>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String</a:t>
            </a:r>
            <a:r>
              <a:rPr lang="en-AU" dirty="0">
                <a:solidFill>
                  <a:srgbClr val="453A62"/>
                </a:solidFill>
                <a:latin typeface="Consolas" panose="020B0609020204030204" pitchFamily="49" charset="0"/>
                <a:cs typeface="Consolas" panose="020B0609020204030204" pitchFamily="49" charset="0"/>
              </a:rPr>
              <a:t>)</a:t>
            </a:r>
          </a:p>
        </p:txBody>
      </p:sp>
      <p:grpSp>
        <p:nvGrpSpPr>
          <p:cNvPr id="48" name="Group 47"/>
          <p:cNvGrpSpPr/>
          <p:nvPr/>
        </p:nvGrpSpPr>
        <p:grpSpPr>
          <a:xfrm>
            <a:off x="457472" y="2472496"/>
            <a:ext cx="5609953" cy="739471"/>
            <a:chOff x="4357084" y="3600928"/>
            <a:chExt cx="8104806" cy="739471"/>
          </a:xfrm>
        </p:grpSpPr>
        <p:cxnSp>
          <p:nvCxnSpPr>
            <p:cNvPr id="49" name="Straight Arrow Connector 48"/>
            <p:cNvCxnSpPr/>
            <p:nvPr/>
          </p:nvCxnSpPr>
          <p:spPr>
            <a:xfrm flipV="1">
              <a:off x="7695760" y="3600928"/>
              <a:ext cx="142587" cy="445051"/>
            </a:xfrm>
            <a:prstGeom prst="straightConnector1">
              <a:avLst/>
            </a:prstGeom>
            <a:ln w="28575">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549231" y="3600928"/>
              <a:ext cx="4912659"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4357084" y="3971067"/>
              <a:ext cx="5543884" cy="369332"/>
            </a:xfrm>
            <a:prstGeom prst="rect">
              <a:avLst/>
            </a:prstGeom>
            <a:noFill/>
          </p:spPr>
          <p:txBody>
            <a:bodyPr wrap="square" rtlCol="0">
              <a:spAutoFit/>
            </a:bodyPr>
            <a:lstStyle/>
            <a:p>
              <a:r>
                <a:rPr lang="en-AU" dirty="0">
                  <a:solidFill>
                    <a:schemeClr val="accent2"/>
                  </a:solidFill>
                  <a:latin typeface="Consolas" panose="020B0609020204030204" pitchFamily="49" charset="0"/>
                  <a:cs typeface="Consolas" panose="020B0609020204030204" pitchFamily="49" charset="0"/>
                </a:rPr>
                <a:t>Maybe</a:t>
              </a:r>
              <a:r>
                <a:rPr lang="en-AU" dirty="0">
                  <a:solidFill>
                    <a:srgbClr val="7030A0"/>
                  </a:solidFill>
                  <a:latin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String</a:t>
              </a:r>
              <a:r>
                <a:rPr lang="en-AU" dirty="0">
                  <a:solidFill>
                    <a:srgbClr val="7030A0"/>
                  </a:solidFill>
                  <a:latin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rgbClr val="7030A0"/>
                  </a:solidFill>
                  <a:latin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String</a:t>
              </a:r>
              <a:r>
                <a:rPr lang="en-AU" dirty="0">
                  <a:solidFill>
                    <a:srgbClr val="453A62"/>
                  </a:solidFill>
                  <a:latin typeface="Consolas" panose="020B0609020204030204" pitchFamily="49" charset="0"/>
                  <a:cs typeface="Consolas" panose="020B0609020204030204" pitchFamily="49" charset="0"/>
                </a:rPr>
                <a:t>)</a:t>
              </a:r>
            </a:p>
          </p:txBody>
        </p:sp>
      </p:grpSp>
      <p:pic>
        <p:nvPicPr>
          <p:cNvPr id="57" name="Picture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5775" y="4386811"/>
            <a:ext cx="3787907" cy="2121228"/>
          </a:xfrm>
          <a:prstGeom prst="rect">
            <a:avLst/>
          </a:prstGeom>
        </p:spPr>
      </p:pic>
      <p:sp>
        <p:nvSpPr>
          <p:cNvPr id="62" name="Rectangle 61"/>
          <p:cNvSpPr/>
          <p:nvPr/>
        </p:nvSpPr>
        <p:spPr>
          <a:xfrm>
            <a:off x="313571" y="3795571"/>
            <a:ext cx="8416086"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grpSp>
        <p:nvGrpSpPr>
          <p:cNvPr id="83" name="Group 82"/>
          <p:cNvGrpSpPr/>
          <p:nvPr/>
        </p:nvGrpSpPr>
        <p:grpSpPr>
          <a:xfrm>
            <a:off x="1333500" y="2418820"/>
            <a:ext cx="3648075" cy="1056771"/>
            <a:chOff x="1333500" y="2418820"/>
            <a:chExt cx="3648075" cy="1056771"/>
          </a:xfrm>
        </p:grpSpPr>
        <p:cxnSp>
          <p:nvCxnSpPr>
            <p:cNvPr id="67" name="Straight Arrow Connector 66"/>
            <p:cNvCxnSpPr/>
            <p:nvPr/>
          </p:nvCxnSpPr>
          <p:spPr>
            <a:xfrm>
              <a:off x="3857625" y="2418820"/>
              <a:ext cx="216275" cy="1007419"/>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1333500" y="3472398"/>
              <a:ext cx="3648075" cy="3193"/>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p:nvGrpSpPr>
        <p:grpSpPr>
          <a:xfrm>
            <a:off x="5525369" y="2418820"/>
            <a:ext cx="1532562" cy="1053578"/>
            <a:chOff x="5525369" y="2418820"/>
            <a:chExt cx="1532562" cy="1053578"/>
          </a:xfrm>
        </p:grpSpPr>
        <p:cxnSp>
          <p:nvCxnSpPr>
            <p:cNvPr id="73" name="Straight Arrow Connector 72"/>
            <p:cNvCxnSpPr/>
            <p:nvPr/>
          </p:nvCxnSpPr>
          <p:spPr>
            <a:xfrm>
              <a:off x="5724525" y="2418820"/>
              <a:ext cx="493773" cy="1007419"/>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5525369" y="3465281"/>
              <a:ext cx="1532562" cy="7117"/>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37896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50"/>
                                        <p:tgtEl>
                                          <p:spTgt spid="26"/>
                                        </p:tgtEl>
                                      </p:cBhvr>
                                    </p:animEffect>
                                    <p:set>
                                      <p:cBhvr>
                                        <p:cTn id="7" dur="1" fill="hold">
                                          <p:stCondLst>
                                            <p:cond delay="249"/>
                                          </p:stCondLst>
                                        </p:cTn>
                                        <p:tgtEl>
                                          <p:spTgt spid="26"/>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25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250"/>
                                        <p:tgtEl>
                                          <p:spTgt spid="4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250"/>
                                        <p:tgtEl>
                                          <p:spTgt spid="3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fade">
                                      <p:cBhvr>
                                        <p:cTn id="23" dur="250"/>
                                        <p:tgtEl>
                                          <p:spTgt spid="62"/>
                                        </p:tgtEl>
                                      </p:cBhvr>
                                    </p:animEffect>
                                  </p:childTnLst>
                                </p:cTn>
                              </p:par>
                              <p:par>
                                <p:cTn id="24" presetID="10" presetClass="entr" presetSubtype="0" fill="hold" nodeType="withEffect">
                                  <p:stCondLst>
                                    <p:cond delay="0"/>
                                  </p:stCondLst>
                                  <p:childTnLst>
                                    <p:set>
                                      <p:cBhvr>
                                        <p:cTn id="25" dur="1" fill="hold">
                                          <p:stCondLst>
                                            <p:cond delay="0"/>
                                          </p:stCondLst>
                                        </p:cTn>
                                        <p:tgtEl>
                                          <p:spTgt spid="83"/>
                                        </p:tgtEl>
                                        <p:attrNameLst>
                                          <p:attrName>style.visibility</p:attrName>
                                        </p:attrNameLst>
                                      </p:cBhvr>
                                      <p:to>
                                        <p:strVal val="visible"/>
                                      </p:to>
                                    </p:set>
                                    <p:animEffect transition="in" filter="fade">
                                      <p:cBhvr>
                                        <p:cTn id="26" dur="250"/>
                                        <p:tgtEl>
                                          <p:spTgt spid="83"/>
                                        </p:tgtEl>
                                      </p:cBhvr>
                                    </p:animEffect>
                                  </p:childTnLst>
                                </p:cTn>
                              </p:par>
                              <p:par>
                                <p:cTn id="27" presetID="10" presetClass="entr" presetSubtype="0" fill="hold" nodeType="withEffect">
                                  <p:stCondLst>
                                    <p:cond delay="0"/>
                                  </p:stCondLst>
                                  <p:childTnLst>
                                    <p:set>
                                      <p:cBhvr>
                                        <p:cTn id="28" dur="1" fill="hold">
                                          <p:stCondLst>
                                            <p:cond delay="0"/>
                                          </p:stCondLst>
                                        </p:cTn>
                                        <p:tgtEl>
                                          <p:spTgt spid="84"/>
                                        </p:tgtEl>
                                        <p:attrNameLst>
                                          <p:attrName>style.visibility</p:attrName>
                                        </p:attrNameLst>
                                      </p:cBhvr>
                                      <p:to>
                                        <p:strVal val="visible"/>
                                      </p:to>
                                    </p:set>
                                    <p:animEffect transition="in" filter="fade">
                                      <p:cBhvr>
                                        <p:cTn id="29" dur="250"/>
                                        <p:tgtEl>
                                          <p:spTgt spid="8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fade">
                                      <p:cBhvr>
                                        <p:cTn id="34" dur="250"/>
                                        <p:tgtEl>
                                          <p:spTgt spid="5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250"/>
                                        <p:tgtEl>
                                          <p:spTgt spid="2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250"/>
                                        <p:tgtEl>
                                          <p:spTgt spid="1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250"/>
                                        <p:tgtEl>
                                          <p:spTgt spid="17"/>
                                        </p:tgtEl>
                                      </p:cBhvr>
                                    </p:animEffect>
                                  </p:childTnLst>
                                </p:cTn>
                              </p:par>
                              <p:par>
                                <p:cTn id="46" presetID="10" presetClass="entr" presetSubtype="0" fill="hold" nodeType="with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fade">
                                      <p:cBhvr>
                                        <p:cTn id="48" dur="25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3" grpId="0"/>
      <p:bldP spid="13" grpId="0"/>
      <p:bldP spid="17" grpId="0"/>
      <p:bldP spid="29" grpId="0"/>
      <p:bldP spid="30" grpId="0"/>
      <p:bldP spid="6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Applicative</a:t>
            </a:r>
            <a:br>
              <a:rPr lang="en-AU" dirty="0"/>
            </a:br>
            <a:r>
              <a:rPr lang="en-AU" sz="2800" dirty="0">
                <a:solidFill>
                  <a:srgbClr val="4472C4">
                    <a:lumMod val="75000"/>
                  </a:srgbClr>
                </a:solidFill>
              </a:rPr>
              <a:t>Transforming values and structures together</a:t>
            </a:r>
            <a:endParaRPr lang="en-AU" dirty="0"/>
          </a:p>
        </p:txBody>
      </p:sp>
      <p:sp>
        <p:nvSpPr>
          <p:cNvPr id="4" name="Rectangle 3"/>
          <p:cNvSpPr/>
          <p:nvPr/>
        </p:nvSpPr>
        <p:spPr>
          <a:xfrm>
            <a:off x="322609" y="1876392"/>
            <a:ext cx="6516528"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apply</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Applicative</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21" name="Rectangle 20"/>
          <p:cNvSpPr/>
          <p:nvPr/>
        </p:nvSpPr>
        <p:spPr>
          <a:xfrm>
            <a:off x="322609" y="3203981"/>
            <a:ext cx="7023076" cy="1200329"/>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apply</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Either </a:t>
            </a:r>
            <a:r>
              <a:rPr lang="en-AU" dirty="0">
                <a:solidFill>
                  <a:srgbClr val="C00000"/>
                </a:solidFill>
                <a:latin typeface="Consolas" panose="020B0609020204030204" pitchFamily="49" charset="0"/>
                <a:cs typeface="Consolas" panose="020B0609020204030204" pitchFamily="49" charset="0"/>
              </a:rPr>
              <a:t>e</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Either </a:t>
            </a:r>
            <a:r>
              <a:rPr lang="en-AU" dirty="0">
                <a:solidFill>
                  <a:srgbClr val="C00000"/>
                </a:solidFill>
                <a:latin typeface="Consolas" panose="020B0609020204030204" pitchFamily="49" charset="0"/>
                <a:cs typeface="Consolas" panose="020B0609020204030204" pitchFamily="49" charset="0"/>
              </a:rPr>
              <a:t>e</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Either </a:t>
            </a:r>
            <a:r>
              <a:rPr lang="en-AU" dirty="0">
                <a:solidFill>
                  <a:srgbClr val="C00000"/>
                </a:solidFill>
                <a:latin typeface="Consolas" panose="020B0609020204030204" pitchFamily="49" charset="0"/>
                <a:cs typeface="Consolas" panose="020B0609020204030204" pitchFamily="49" charset="0"/>
              </a:rPr>
              <a:t>e b</a:t>
            </a:r>
            <a:br>
              <a:rPr lang="en-AU" dirty="0">
                <a:solidFill>
                  <a:srgbClr val="C00000"/>
                </a:solidFill>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apply (</a:t>
            </a:r>
            <a:r>
              <a:rPr lang="en-AU" dirty="0">
                <a:solidFill>
                  <a:srgbClr val="C00000"/>
                </a:solidFill>
                <a:latin typeface="Consolas" panose="020B0609020204030204" pitchFamily="49" charset="0"/>
                <a:cs typeface="Consolas" panose="020B0609020204030204" pitchFamily="49" charset="0"/>
              </a:rPr>
              <a:t>Right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Right </a:t>
            </a:r>
            <a:r>
              <a:rPr lang="en-AU" dirty="0">
                <a:latin typeface="Consolas" panose="020B0609020204030204" pitchFamily="49" charset="0"/>
                <a:cs typeface="Consolas" panose="020B0609020204030204" pitchFamily="49" charset="0"/>
              </a:rPr>
              <a:t>x) = </a:t>
            </a:r>
            <a:r>
              <a:rPr lang="en-AU" dirty="0">
                <a:solidFill>
                  <a:srgbClr val="C00000"/>
                </a:solidFill>
                <a:latin typeface="Consolas" panose="020B0609020204030204" pitchFamily="49" charset="0"/>
                <a:cs typeface="Consolas" panose="020B0609020204030204" pitchFamily="49" charset="0"/>
              </a:rPr>
              <a:t>Right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x)</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apply (</a:t>
            </a:r>
            <a:r>
              <a:rPr lang="en-AU" dirty="0">
                <a:solidFill>
                  <a:srgbClr val="C00000"/>
                </a:solidFill>
                <a:latin typeface="Consolas" panose="020B0609020204030204" pitchFamily="49" charset="0"/>
                <a:cs typeface="Consolas" panose="020B0609020204030204" pitchFamily="49" charset="0"/>
              </a:rPr>
              <a:t>Left</a:t>
            </a:r>
            <a:r>
              <a:rPr lang="en-AU" dirty="0">
                <a:latin typeface="Consolas" panose="020B0609020204030204" pitchFamily="49" charset="0"/>
                <a:cs typeface="Consolas" panose="020B0609020204030204" pitchFamily="49" charset="0"/>
              </a:rPr>
              <a:t>  e)  _         = </a:t>
            </a:r>
            <a:r>
              <a:rPr lang="en-AU" dirty="0">
                <a:solidFill>
                  <a:srgbClr val="C00000"/>
                </a:solidFill>
                <a:latin typeface="Consolas" panose="020B0609020204030204" pitchFamily="49" charset="0"/>
                <a:cs typeface="Consolas" panose="020B0609020204030204" pitchFamily="49" charset="0"/>
              </a:rPr>
              <a:t>Left </a:t>
            </a:r>
            <a:r>
              <a:rPr lang="en-AU" dirty="0">
                <a:latin typeface="Consolas" panose="020B0609020204030204" pitchFamily="49" charset="0"/>
                <a:cs typeface="Consolas" panose="020B0609020204030204" pitchFamily="49" charset="0"/>
              </a:rPr>
              <a:t>e</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apply _          (</a:t>
            </a:r>
            <a:r>
              <a:rPr lang="en-AU" dirty="0">
                <a:solidFill>
                  <a:srgbClr val="C00000"/>
                </a:solidFill>
                <a:latin typeface="Consolas" panose="020B0609020204030204" pitchFamily="49" charset="0"/>
                <a:cs typeface="Consolas" panose="020B0609020204030204" pitchFamily="49" charset="0"/>
              </a:rPr>
              <a:t>Left</a:t>
            </a:r>
            <a:r>
              <a:rPr lang="en-AU" dirty="0">
                <a:latin typeface="Consolas" panose="020B0609020204030204" pitchFamily="49" charset="0"/>
                <a:cs typeface="Consolas" panose="020B0609020204030204" pitchFamily="49" charset="0"/>
              </a:rPr>
              <a:t>  e) = </a:t>
            </a:r>
            <a:r>
              <a:rPr lang="en-AU" dirty="0">
                <a:solidFill>
                  <a:srgbClr val="C00000"/>
                </a:solidFill>
                <a:latin typeface="Consolas" panose="020B0609020204030204" pitchFamily="49" charset="0"/>
                <a:cs typeface="Consolas" panose="020B0609020204030204" pitchFamily="49" charset="0"/>
              </a:rPr>
              <a:t>Left </a:t>
            </a:r>
            <a:r>
              <a:rPr lang="en-AU" dirty="0">
                <a:latin typeface="Consolas" panose="020B0609020204030204" pitchFamily="49" charset="0"/>
                <a:cs typeface="Consolas" panose="020B0609020204030204" pitchFamily="49" charset="0"/>
              </a:rPr>
              <a:t>e</a:t>
            </a:r>
            <a:endParaRPr lang="en-AU" dirty="0">
              <a:solidFill>
                <a:srgbClr val="C00000"/>
              </a:solidFill>
              <a:latin typeface="Consolas" panose="020B0609020204030204" pitchFamily="49" charset="0"/>
              <a:cs typeface="Consolas" panose="020B0609020204030204" pitchFamily="49" charset="0"/>
            </a:endParaRPr>
          </a:p>
        </p:txBody>
      </p:sp>
      <p:sp>
        <p:nvSpPr>
          <p:cNvPr id="22" name="Rectangle 21"/>
          <p:cNvSpPr/>
          <p:nvPr/>
        </p:nvSpPr>
        <p:spPr>
          <a:xfrm>
            <a:off x="318113" y="4816471"/>
            <a:ext cx="7844812" cy="1477328"/>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apply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choice =</a:t>
            </a: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match</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choice) </a:t>
            </a:r>
            <a:r>
              <a:rPr lang="en-AU" dirty="0">
                <a:solidFill>
                  <a:srgbClr val="0000FF"/>
                </a:solidFill>
                <a:latin typeface="Consolas" panose="020B0609020204030204" pitchFamily="49" charset="0"/>
              </a:rPr>
              <a:t>with</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 Choice1Of2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Choice1Of2 x -&gt; Choice1Of2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x)</a:t>
            </a:r>
          </a:p>
          <a:p>
            <a:r>
              <a:rPr lang="en-AU" dirty="0">
                <a:solidFill>
                  <a:srgbClr val="000000"/>
                </a:solidFill>
                <a:latin typeface="Consolas" panose="020B0609020204030204" pitchFamily="49" charset="0"/>
              </a:rPr>
              <a:t>    | Choice2Of2 e , _            -&gt; Choice2Of2 e</a:t>
            </a:r>
          </a:p>
          <a:p>
            <a:r>
              <a:rPr lang="en-AU" dirty="0">
                <a:solidFill>
                  <a:srgbClr val="000000"/>
                </a:solidFill>
                <a:latin typeface="Consolas" panose="020B0609020204030204" pitchFamily="49" charset="0"/>
              </a:rPr>
              <a:t>    | _            , Choice2Of2 e -&gt; Choice2Of2 e</a:t>
            </a:r>
          </a:p>
        </p:txBody>
      </p:sp>
      <p:sp>
        <p:nvSpPr>
          <p:cNvPr id="27" name="Rectangle 26"/>
          <p:cNvSpPr/>
          <p:nvPr/>
        </p:nvSpPr>
        <p:spPr>
          <a:xfrm>
            <a:off x="318113" y="2757379"/>
            <a:ext cx="3379643" cy="400110"/>
          </a:xfrm>
          <a:prstGeom prst="rect">
            <a:avLst/>
          </a:prstGeom>
        </p:spPr>
        <p:txBody>
          <a:bodyPr wrap="none">
            <a:spAutoFit/>
          </a:bodyPr>
          <a:lstStyle/>
          <a:p>
            <a:r>
              <a:rPr lang="en-AU" sz="2000" b="1" dirty="0">
                <a:solidFill>
                  <a:schemeClr val="accent1">
                    <a:lumMod val="75000"/>
                  </a:schemeClr>
                </a:solidFill>
              </a:rPr>
              <a:t>‘Either e’ is also an applicative</a:t>
            </a:r>
          </a:p>
        </p:txBody>
      </p:sp>
      <p:sp>
        <p:nvSpPr>
          <p:cNvPr id="3" name="Rectangle 2"/>
          <p:cNvSpPr/>
          <p:nvPr/>
        </p:nvSpPr>
        <p:spPr>
          <a:xfrm>
            <a:off x="8707354" y="3157489"/>
            <a:ext cx="3171825" cy="646331"/>
          </a:xfrm>
          <a:prstGeom prst="rect">
            <a:avLst/>
          </a:prstGeom>
        </p:spPr>
        <p:txBody>
          <a:bodyPr wrap="square">
            <a:spAutoFit/>
          </a:bodyPr>
          <a:lstStyle/>
          <a:p>
            <a:r>
              <a:rPr lang="en-AU" dirty="0">
                <a:solidFill>
                  <a:schemeClr val="accent1"/>
                </a:solidFill>
                <a:latin typeface="Consolas" panose="020B0609020204030204" pitchFamily="49" charset="0"/>
                <a:cs typeface="Consolas" panose="020B0609020204030204" pitchFamily="49" charset="0"/>
              </a:rPr>
              <a:t>pure</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Either </a:t>
            </a:r>
            <a:r>
              <a:rPr lang="en-AU" dirty="0">
                <a:solidFill>
                  <a:srgbClr val="C00000"/>
                </a:solidFill>
                <a:latin typeface="Consolas" panose="020B0609020204030204" pitchFamily="49" charset="0"/>
                <a:cs typeface="Consolas" panose="020B0609020204030204" pitchFamily="49" charset="0"/>
              </a:rPr>
              <a:t>e</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br>
              <a:rPr lang="en-AU" dirty="0">
                <a:solidFill>
                  <a:srgbClr val="C00000"/>
                </a:solidFill>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pure x = </a:t>
            </a:r>
            <a:r>
              <a:rPr lang="en-AU" dirty="0">
                <a:solidFill>
                  <a:srgbClr val="C00000"/>
                </a:solidFill>
                <a:latin typeface="Consolas" panose="020B0609020204030204" pitchFamily="49" charset="0"/>
                <a:cs typeface="Consolas" panose="020B0609020204030204" pitchFamily="49" charset="0"/>
              </a:rPr>
              <a:t>Right</a:t>
            </a:r>
            <a:r>
              <a:rPr lang="en-AU" dirty="0">
                <a:latin typeface="Consolas" panose="020B0609020204030204" pitchFamily="49" charset="0"/>
                <a:cs typeface="Consolas" panose="020B0609020204030204" pitchFamily="49" charset="0"/>
              </a:rPr>
              <a:t> x</a:t>
            </a:r>
            <a:endParaRPr lang="en-AU" dirty="0"/>
          </a:p>
        </p:txBody>
      </p:sp>
      <p:sp>
        <p:nvSpPr>
          <p:cNvPr id="8" name="Rectangle 7"/>
          <p:cNvSpPr/>
          <p:nvPr/>
        </p:nvSpPr>
        <p:spPr>
          <a:xfrm>
            <a:off x="8553450" y="4816471"/>
            <a:ext cx="3325729" cy="369332"/>
          </a:xfrm>
          <a:prstGeom prst="rect">
            <a:avLst/>
          </a:prstGeom>
        </p:spPr>
        <p:txBody>
          <a:bodyPr wrap="square">
            <a:spAutoFit/>
          </a:bodyPr>
          <a:lstStyle/>
          <a:p>
            <a:pPr algn="r"/>
            <a:r>
              <a:rPr lang="en-AU" dirty="0">
                <a:solidFill>
                  <a:srgbClr val="0000FF"/>
                </a:solidFill>
                <a:latin typeface="Consolas" panose="020B0609020204030204" pitchFamily="49" charset="0"/>
              </a:rPr>
              <a:t>let</a:t>
            </a:r>
            <a:r>
              <a:rPr lang="en-AU" dirty="0">
                <a:solidFill>
                  <a:srgbClr val="C00000"/>
                </a:solidFill>
                <a:latin typeface="Consolas" panose="020B0609020204030204" pitchFamily="49" charset="0"/>
                <a:cs typeface="Consolas" panose="020B0609020204030204" pitchFamily="49" charset="0"/>
              </a:rPr>
              <a:t> </a:t>
            </a:r>
            <a:r>
              <a:rPr lang="en-AU" dirty="0">
                <a:latin typeface="Consolas" panose="020B0609020204030204" pitchFamily="49" charset="0"/>
                <a:cs typeface="Consolas" panose="020B0609020204030204" pitchFamily="49" charset="0"/>
              </a:rPr>
              <a:t>pure x = Choice1Of2 x</a:t>
            </a:r>
            <a:endParaRPr lang="en-AU" dirty="0"/>
          </a:p>
        </p:txBody>
      </p:sp>
    </p:spTree>
    <p:extLst>
      <p:ext uri="{BB962C8B-B14F-4D97-AF65-F5344CB8AC3E}">
        <p14:creationId xmlns:p14="http://schemas.microsoft.com/office/powerpoint/2010/main" val="7101025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Applicative</a:t>
            </a:r>
            <a:br>
              <a:rPr lang="en-AU" dirty="0"/>
            </a:br>
            <a:r>
              <a:rPr lang="en-AU" sz="2800" dirty="0">
                <a:solidFill>
                  <a:srgbClr val="4472C4">
                    <a:lumMod val="75000"/>
                  </a:srgbClr>
                </a:solidFill>
              </a:rPr>
              <a:t>A better life with </a:t>
            </a:r>
            <a:r>
              <a:rPr lang="en-AU" sz="2800" dirty="0" err="1">
                <a:solidFill>
                  <a:srgbClr val="4472C4">
                    <a:lumMod val="75000"/>
                  </a:srgbClr>
                </a:solidFill>
              </a:rPr>
              <a:t>applicatives</a:t>
            </a:r>
            <a:endParaRPr lang="en-AU" dirty="0"/>
          </a:p>
        </p:txBody>
      </p:sp>
      <p:sp>
        <p:nvSpPr>
          <p:cNvPr id="4" name="Rectangle 3"/>
          <p:cNvSpPr/>
          <p:nvPr/>
        </p:nvSpPr>
        <p:spPr>
          <a:xfrm>
            <a:off x="312821" y="1825624"/>
            <a:ext cx="3983783" cy="1477328"/>
          </a:xfrm>
          <a:prstGeom prst="rect">
            <a:avLst/>
          </a:prstGeom>
        </p:spPr>
        <p:txBody>
          <a:bodyPr wrap="none">
            <a:spAutoFit/>
          </a:bodyPr>
          <a:lstStyle/>
          <a:p>
            <a:r>
              <a:rPr lang="en-AU" dirty="0">
                <a:solidFill>
                  <a:srgbClr val="8F4E8B"/>
                </a:solidFill>
                <a:latin typeface="Consolas" panose="020B0609020204030204" pitchFamily="49" charset="0"/>
                <a:cs typeface="Consolas" panose="020B0609020204030204" pitchFamily="49" charset="0"/>
              </a:rPr>
              <a:t>data</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Person </a:t>
            </a:r>
            <a:r>
              <a:rPr lang="en-AU" dirty="0">
                <a:latin typeface="Consolas" panose="020B0609020204030204" pitchFamily="49" charset="0"/>
                <a:cs typeface="Consolas" panose="020B0609020204030204" pitchFamily="49" charset="0"/>
              </a:rPr>
              <a:t>= </a:t>
            </a:r>
          </a:p>
          <a:p>
            <a:r>
              <a:rPr lang="en-AU" dirty="0">
                <a:solidFill>
                  <a:srgbClr val="C00000"/>
                </a:solidFill>
                <a:latin typeface="Consolas" panose="020B0609020204030204" pitchFamily="49" charset="0"/>
                <a:cs typeface="Consolas" panose="020B0609020204030204" pitchFamily="49" charset="0"/>
              </a:rPr>
              <a:t>  Person</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firstName</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String</a:t>
            </a:r>
          </a:p>
          <a:p>
            <a:r>
              <a:rPr lang="en-AU" dirty="0">
                <a:solidFill>
                  <a:srgbClr val="C00000"/>
                </a:solidFill>
                <a:latin typeface="Consolas" panose="020B0609020204030204" pitchFamily="49" charset="0"/>
                <a:cs typeface="Consolas" panose="020B0609020204030204" pitchFamily="49" charset="0"/>
              </a:rPr>
              <a:t>    </a:t>
            </a:r>
            <a:r>
              <a:rPr lang="en-AU" dirty="0">
                <a:latin typeface="Consolas" panose="020B0609020204030204" pitchFamily="49" charset="0"/>
                <a:cs typeface="Consolas" panose="020B0609020204030204" pitchFamily="49" charset="0"/>
              </a:rPr>
              <a:t>, surname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String</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 age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Int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p>
        </p:txBody>
      </p:sp>
      <p:sp>
        <p:nvSpPr>
          <p:cNvPr id="7" name="Rectangle 6"/>
          <p:cNvSpPr/>
          <p:nvPr/>
        </p:nvSpPr>
        <p:spPr>
          <a:xfrm>
            <a:off x="312822" y="3460500"/>
            <a:ext cx="8135854" cy="646331"/>
          </a:xfrm>
          <a:prstGeom prst="rect">
            <a:avLst/>
          </a:prstGeom>
        </p:spPr>
        <p:txBody>
          <a:bodyPr wrap="square">
            <a:spAutoFit/>
          </a:bodyPr>
          <a:lstStyle/>
          <a:p>
            <a:r>
              <a:rPr lang="en-AU" dirty="0">
                <a:solidFill>
                  <a:schemeClr val="accent1"/>
                </a:solidFill>
                <a:latin typeface="Consolas" panose="020B0609020204030204" pitchFamily="49" charset="0"/>
                <a:cs typeface="Consolas" panose="020B0609020204030204" pitchFamily="49" charset="0"/>
              </a:rPr>
              <a:t>required</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err="1">
                <a:solidFill>
                  <a:schemeClr val="accent2"/>
                </a:solidFill>
                <a:latin typeface="Consolas" panose="020B0609020204030204" pitchFamily="49" charset="0"/>
                <a:cs typeface="Consolas" panose="020B0609020204030204" pitchFamily="49" charset="0"/>
              </a:rPr>
              <a:t>AccValidation</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Error</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br>
              <a:rPr lang="en-AU" dirty="0">
                <a:solidFill>
                  <a:srgbClr val="C00000"/>
                </a:solidFill>
                <a:latin typeface="Consolas" panose="020B0609020204030204" pitchFamily="49" charset="0"/>
                <a:cs typeface="Consolas" panose="020B0609020204030204" pitchFamily="49" charset="0"/>
              </a:rPr>
            </a:br>
            <a:r>
              <a:rPr lang="en-AU" dirty="0">
                <a:solidFill>
                  <a:schemeClr val="accent1"/>
                </a:solidFill>
                <a:latin typeface="Consolas" panose="020B0609020204030204" pitchFamily="49" charset="0"/>
                <a:cs typeface="Consolas" panose="020B0609020204030204" pitchFamily="49" charset="0"/>
              </a:rPr>
              <a:t>integer</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String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AccValidation</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Error</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Maybe </a:t>
            </a:r>
            <a:r>
              <a:rPr lang="en-AU" dirty="0" err="1">
                <a:solidFill>
                  <a:schemeClr val="accent2"/>
                </a:solidFill>
                <a:latin typeface="Consolas" panose="020B0609020204030204" pitchFamily="49" charset="0"/>
                <a:cs typeface="Consolas" panose="020B0609020204030204" pitchFamily="49" charset="0"/>
              </a:rPr>
              <a:t>Int</a:t>
            </a:r>
            <a:r>
              <a:rPr lang="en-AU" dirty="0">
                <a:solidFill>
                  <a:srgbClr val="453A62"/>
                </a:solidFill>
                <a:latin typeface="Consolas" panose="020B0609020204030204" pitchFamily="49" charset="0"/>
                <a:cs typeface="Consolas" panose="020B0609020204030204" pitchFamily="49" charset="0"/>
              </a:rPr>
              <a:t>)</a:t>
            </a:r>
            <a:endParaRPr lang="en-AU" dirty="0"/>
          </a:p>
        </p:txBody>
      </p:sp>
      <p:sp>
        <p:nvSpPr>
          <p:cNvPr id="8" name="Rectangle 7"/>
          <p:cNvSpPr/>
          <p:nvPr/>
        </p:nvSpPr>
        <p:spPr>
          <a:xfrm>
            <a:off x="312819" y="4284613"/>
            <a:ext cx="10307555" cy="2031325"/>
          </a:xfrm>
          <a:prstGeom prst="rect">
            <a:avLst/>
          </a:prstGeom>
        </p:spPr>
        <p:txBody>
          <a:bodyPr wrap="square">
            <a:spAutoFit/>
          </a:bodyPr>
          <a:lstStyle/>
          <a:p>
            <a:r>
              <a:rPr lang="en-AU" dirty="0" err="1">
                <a:solidFill>
                  <a:schemeClr val="accent1"/>
                </a:solidFill>
                <a:latin typeface="Consolas" panose="020B0609020204030204" pitchFamily="49" charset="0"/>
                <a:cs typeface="Consolas" panose="020B0609020204030204" pitchFamily="49" charset="0"/>
              </a:rPr>
              <a:t>validatePerson</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p>
          <a:p>
            <a:r>
              <a:rPr lang="en-AU" dirty="0">
                <a:solidFill>
                  <a:schemeClr val="accent2"/>
                </a:solidFill>
                <a:latin typeface="Consolas" panose="020B0609020204030204" pitchFamily="49" charset="0"/>
                <a:cs typeface="Consolas" panose="020B0609020204030204" pitchFamily="49" charset="0"/>
              </a:rPr>
              <a:t>  Maybe String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Maybe String</a:t>
            </a:r>
            <a:r>
              <a:rPr lang="en-AU" dirty="0">
                <a:solidFill>
                  <a:srgbClr val="8F4E8B"/>
                </a:solidFill>
                <a:latin typeface="Consolas" panose="020B0609020204030204" pitchFamily="49" charset="0"/>
                <a:cs typeface="Consolas" panose="020B0609020204030204" pitchFamily="49" charset="0"/>
              </a:rPr>
              <a:t> -&gt; </a:t>
            </a:r>
            <a:r>
              <a:rPr lang="en-AU" dirty="0">
                <a:solidFill>
                  <a:schemeClr val="accent2"/>
                </a:solidFill>
                <a:latin typeface="Consolas" panose="020B0609020204030204" pitchFamily="49" charset="0"/>
                <a:cs typeface="Consolas" panose="020B0609020204030204" pitchFamily="49" charset="0"/>
              </a:rPr>
              <a:t>Maybe String </a:t>
            </a:r>
            <a:r>
              <a:rPr lang="en-AU" dirty="0">
                <a:solidFill>
                  <a:srgbClr val="8F4E8B"/>
                </a:solidFill>
                <a:latin typeface="Consolas" panose="020B0609020204030204" pitchFamily="49" charset="0"/>
                <a:cs typeface="Consolas" panose="020B0609020204030204" pitchFamily="49" charset="0"/>
              </a:rPr>
              <a:t>-&gt; </a:t>
            </a:r>
            <a:r>
              <a:rPr lang="en-AU" dirty="0" err="1">
                <a:solidFill>
                  <a:schemeClr val="accent2"/>
                </a:solidFill>
                <a:latin typeface="Consolas" panose="020B0609020204030204" pitchFamily="49" charset="0"/>
                <a:cs typeface="Consolas" panose="020B0609020204030204" pitchFamily="49" charset="0"/>
              </a:rPr>
              <a:t>AccValidation</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Error</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 Person</a:t>
            </a:r>
            <a:br>
              <a:rPr lang="en-AU" dirty="0">
                <a:solidFill>
                  <a:schemeClr val="accent2"/>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validatePerson</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firstName</a:t>
            </a:r>
            <a:r>
              <a:rPr lang="en-AU" dirty="0">
                <a:latin typeface="Consolas" panose="020B0609020204030204" pitchFamily="49" charset="0"/>
                <a:cs typeface="Consolas" panose="020B0609020204030204" pitchFamily="49" charset="0"/>
              </a:rPr>
              <a:t> surname age =</a:t>
            </a:r>
          </a:p>
          <a:p>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Person</a:t>
            </a:r>
          </a:p>
          <a:p>
            <a:r>
              <a:rPr lang="en-AU" dirty="0">
                <a:latin typeface="Consolas" panose="020B0609020204030204" pitchFamily="49" charset="0"/>
                <a:cs typeface="Consolas" panose="020B0609020204030204" pitchFamily="49" charset="0"/>
              </a:rPr>
              <a:t>    `map`   required </a:t>
            </a:r>
            <a:r>
              <a:rPr lang="en-AU" dirty="0" err="1">
                <a:latin typeface="Consolas" panose="020B0609020204030204" pitchFamily="49" charset="0"/>
                <a:cs typeface="Consolas" panose="020B0609020204030204" pitchFamily="49" charset="0"/>
              </a:rPr>
              <a:t>firstName</a:t>
            </a:r>
            <a:endParaRPr lang="en-AU" dirty="0">
              <a:latin typeface="Consolas" panose="020B0609020204030204" pitchFamily="49" charset="0"/>
              <a:cs typeface="Consolas" panose="020B0609020204030204" pitchFamily="49" charset="0"/>
            </a:endParaRPr>
          </a:p>
          <a:p>
            <a:r>
              <a:rPr lang="en-AU" dirty="0">
                <a:latin typeface="Consolas" panose="020B0609020204030204" pitchFamily="49" charset="0"/>
                <a:cs typeface="Consolas" panose="020B0609020204030204" pitchFamily="49" charset="0"/>
              </a:rPr>
              <a:t>    `apply` required surname</a:t>
            </a:r>
          </a:p>
          <a:p>
            <a:r>
              <a:rPr lang="en-AU" dirty="0">
                <a:latin typeface="Consolas" panose="020B0609020204030204" pitchFamily="49" charset="0"/>
                <a:cs typeface="Consolas" panose="020B0609020204030204" pitchFamily="49" charset="0"/>
              </a:rPr>
              <a:t>    `apply` integer age</a:t>
            </a:r>
          </a:p>
        </p:txBody>
      </p:sp>
      <p:sp>
        <p:nvSpPr>
          <p:cNvPr id="9" name="Rectangle 1"/>
          <p:cNvSpPr>
            <a:spLocks noChangeArrowheads="1"/>
          </p:cNvSpPr>
          <p:nvPr/>
        </p:nvSpPr>
        <p:spPr bwMode="auto">
          <a:xfrm>
            <a:off x="8275307" y="1868470"/>
            <a:ext cx="373050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8F4E8B"/>
                </a:solidFill>
                <a:latin typeface="Consolas" panose="020B0609020204030204" pitchFamily="49" charset="0"/>
                <a:cs typeface="Consolas" panose="020B0609020204030204" pitchFamily="49" charset="0"/>
              </a:rPr>
              <a:t>data</a:t>
            </a:r>
            <a:r>
              <a:rPr kumimoji="0" lang="en-US" altLang="en-US" b="0" i="0" u="none" strike="noStrike" cap="none" normalizeH="0" baseline="0" dirty="0">
                <a:ln>
                  <a:noFill/>
                </a:ln>
                <a:solidFill>
                  <a:schemeClr val="tx1"/>
                </a:solidFill>
                <a:effectLst/>
                <a:latin typeface="Consolas" panose="020B0609020204030204" pitchFamily="49" charset="0"/>
              </a:rPr>
              <a:t> </a:t>
            </a:r>
            <a:r>
              <a:rPr lang="en-US" altLang="en-US" dirty="0" err="1">
                <a:solidFill>
                  <a:schemeClr val="accent2"/>
                </a:solidFill>
                <a:latin typeface="Consolas" panose="020B0609020204030204" pitchFamily="49" charset="0"/>
                <a:cs typeface="Consolas" panose="020B0609020204030204" pitchFamily="49" charset="0"/>
              </a:rPr>
              <a:t>AccValidation</a:t>
            </a:r>
            <a:r>
              <a:rPr kumimoji="0" lang="en-US" altLang="en-US" b="0" i="0" u="none" strike="noStrike" cap="none" normalizeH="0" baseline="0" dirty="0">
                <a:ln>
                  <a:noFill/>
                </a:ln>
                <a:solidFill>
                  <a:schemeClr val="tx1"/>
                </a:solidFill>
                <a:effectLst/>
                <a:latin typeface="Consolas" panose="020B0609020204030204" pitchFamily="49" charset="0"/>
              </a:rPr>
              <a:t> err a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Consolas" panose="020B0609020204030204" pitchFamily="49" charset="0"/>
              </a:rPr>
              <a:t>    </a:t>
            </a:r>
            <a:r>
              <a:rPr lang="en-US" altLang="en-US" dirty="0" err="1">
                <a:solidFill>
                  <a:srgbClr val="C00000"/>
                </a:solidFill>
                <a:latin typeface="Consolas" panose="020B0609020204030204" pitchFamily="49" charset="0"/>
                <a:cs typeface="Consolas" panose="020B0609020204030204" pitchFamily="49" charset="0"/>
              </a:rPr>
              <a:t>AccFailure</a:t>
            </a:r>
            <a:r>
              <a:rPr kumimoji="0" lang="en-US" altLang="en-US" b="0" i="0" u="none" strike="noStrike" cap="none" normalizeH="0" baseline="0" dirty="0">
                <a:ln>
                  <a:noFill/>
                </a:ln>
                <a:solidFill>
                  <a:schemeClr val="tx1"/>
                </a:solidFill>
                <a:effectLst/>
                <a:latin typeface="Consolas" panose="020B0609020204030204" pitchFamily="49" charset="0"/>
              </a:rPr>
              <a:t> err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Consolas" panose="020B0609020204030204" pitchFamily="49" charset="0"/>
              </a:rPr>
              <a:t>  </a:t>
            </a:r>
            <a:r>
              <a:rPr kumimoji="0" lang="en-US" altLang="en-US" b="0" i="0" u="none" strike="noStrike" cap="none" normalizeH="0" baseline="0" dirty="0">
                <a:ln>
                  <a:noFill/>
                </a:ln>
                <a:solidFill>
                  <a:schemeClr val="tx1"/>
                </a:solidFill>
                <a:effectLst/>
                <a:latin typeface="Consolas" panose="020B0609020204030204" pitchFamily="49" charset="0"/>
              </a:rPr>
              <a:t>| </a:t>
            </a:r>
            <a:r>
              <a:rPr lang="en-US" altLang="en-US" dirty="0" err="1">
                <a:solidFill>
                  <a:srgbClr val="C00000"/>
                </a:solidFill>
                <a:latin typeface="Consolas" panose="020B0609020204030204" pitchFamily="49" charset="0"/>
                <a:cs typeface="Consolas" panose="020B0609020204030204" pitchFamily="49" charset="0"/>
              </a:rPr>
              <a:t>AccSuccess</a:t>
            </a:r>
            <a:r>
              <a:rPr kumimoji="0" lang="en-US" altLang="en-US" b="0" i="0" u="none" strike="noStrike" cap="none" normalizeH="0" baseline="0" dirty="0">
                <a:ln>
                  <a:noFill/>
                </a:ln>
                <a:solidFill>
                  <a:schemeClr val="tx1"/>
                </a:solidFill>
                <a:effectLst/>
                <a:latin typeface="Consolas" panose="020B0609020204030204" pitchFamily="49" charset="0"/>
              </a:rPr>
              <a:t> a </a:t>
            </a:r>
          </a:p>
        </p:txBody>
      </p:sp>
    </p:spTree>
    <p:extLst>
      <p:ext uri="{BB962C8B-B14F-4D97-AF65-F5344CB8AC3E}">
        <p14:creationId xmlns:p14="http://schemas.microsoft.com/office/powerpoint/2010/main" val="25057378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648700" y="1850986"/>
            <a:ext cx="3230478" cy="3230478"/>
          </a:xfrm>
        </p:spPr>
      </p:pic>
      <p:sp>
        <p:nvSpPr>
          <p:cNvPr id="2" name="Title 1"/>
          <p:cNvSpPr>
            <a:spLocks noGrp="1"/>
          </p:cNvSpPr>
          <p:nvPr>
            <p:ph type="title"/>
          </p:nvPr>
        </p:nvSpPr>
        <p:spPr/>
        <p:txBody>
          <a:bodyPr/>
          <a:lstStyle/>
          <a:p>
            <a:r>
              <a:rPr lang="en-AU" dirty="0"/>
              <a:t>Applicative</a:t>
            </a:r>
            <a:br>
              <a:rPr lang="en-AU" dirty="0"/>
            </a:br>
            <a:r>
              <a:rPr lang="en-AU" sz="2800" dirty="0">
                <a:solidFill>
                  <a:srgbClr val="4472C4">
                    <a:lumMod val="75000"/>
                  </a:srgbClr>
                </a:solidFill>
              </a:rPr>
              <a:t>Laws</a:t>
            </a:r>
            <a:endParaRPr lang="en-AU" dirty="0"/>
          </a:p>
        </p:txBody>
      </p:sp>
      <p:sp>
        <p:nvSpPr>
          <p:cNvPr id="11" name="Rectangle 10"/>
          <p:cNvSpPr/>
          <p:nvPr/>
        </p:nvSpPr>
        <p:spPr>
          <a:xfrm>
            <a:off x="322608" y="3031650"/>
            <a:ext cx="2970685" cy="369332"/>
          </a:xfrm>
          <a:prstGeom prst="rect">
            <a:avLst/>
          </a:prstGeom>
        </p:spPr>
        <p:txBody>
          <a:bodyPr wrap="none">
            <a:spAutoFit/>
          </a:bodyPr>
          <a:lstStyle/>
          <a:p>
            <a:r>
              <a:rPr lang="en-AU" dirty="0">
                <a:latin typeface="Consolas" panose="020B0609020204030204" pitchFamily="49" charset="0"/>
                <a:cs typeface="Consolas" panose="020B0609020204030204" pitchFamily="49" charset="0"/>
              </a:rPr>
              <a:t>pure id `apply` x == x</a:t>
            </a:r>
          </a:p>
        </p:txBody>
      </p:sp>
      <p:sp>
        <p:nvSpPr>
          <p:cNvPr id="12" name="Rectangle 11"/>
          <p:cNvSpPr/>
          <p:nvPr/>
        </p:nvSpPr>
        <p:spPr>
          <a:xfrm>
            <a:off x="322608" y="4974193"/>
            <a:ext cx="5123518" cy="646331"/>
          </a:xfrm>
          <a:prstGeom prst="rect">
            <a:avLst/>
          </a:prstGeom>
        </p:spPr>
        <p:txBody>
          <a:bodyPr wrap="none">
            <a:spAutoFit/>
          </a:bodyPr>
          <a:lstStyle/>
          <a:p>
            <a:r>
              <a:rPr lang="en-AU" dirty="0">
                <a:latin typeface="Consolas" panose="020B0609020204030204" pitchFamily="49" charset="0"/>
                <a:cs typeface="Consolas" panose="020B0609020204030204" pitchFamily="49" charset="0"/>
              </a:rPr>
              <a:t>pure (.) `apply` u `apply` v `apply` w </a:t>
            </a:r>
          </a:p>
          <a:p>
            <a:r>
              <a:rPr lang="en-AU" dirty="0">
                <a:latin typeface="Consolas" panose="020B0609020204030204" pitchFamily="49" charset="0"/>
                <a:cs typeface="Consolas" panose="020B0609020204030204" pitchFamily="49" charset="0"/>
              </a:rPr>
              <a:t>== u `apply` (v `apply` w)</a:t>
            </a:r>
          </a:p>
        </p:txBody>
      </p:sp>
      <p:sp>
        <p:nvSpPr>
          <p:cNvPr id="14" name="Rectangle 13"/>
          <p:cNvSpPr/>
          <p:nvPr/>
        </p:nvSpPr>
        <p:spPr>
          <a:xfrm>
            <a:off x="322608" y="2734789"/>
            <a:ext cx="1017458" cy="400110"/>
          </a:xfrm>
          <a:prstGeom prst="rect">
            <a:avLst/>
          </a:prstGeom>
        </p:spPr>
        <p:txBody>
          <a:bodyPr wrap="none">
            <a:spAutoFit/>
          </a:bodyPr>
          <a:lstStyle/>
          <a:p>
            <a:r>
              <a:rPr lang="en-AU" sz="2000" b="1" dirty="0">
                <a:solidFill>
                  <a:schemeClr val="accent1">
                    <a:lumMod val="75000"/>
                  </a:schemeClr>
                </a:solidFill>
              </a:rPr>
              <a:t>Identity</a:t>
            </a:r>
          </a:p>
        </p:txBody>
      </p:sp>
      <p:sp>
        <p:nvSpPr>
          <p:cNvPr id="15" name="Rectangle 14"/>
          <p:cNvSpPr/>
          <p:nvPr/>
        </p:nvSpPr>
        <p:spPr>
          <a:xfrm>
            <a:off x="322441" y="4677332"/>
            <a:ext cx="1534394" cy="400110"/>
          </a:xfrm>
          <a:prstGeom prst="rect">
            <a:avLst/>
          </a:prstGeom>
        </p:spPr>
        <p:txBody>
          <a:bodyPr wrap="none">
            <a:spAutoFit/>
          </a:bodyPr>
          <a:lstStyle/>
          <a:p>
            <a:r>
              <a:rPr lang="en-AU" sz="2000" b="1" dirty="0">
                <a:solidFill>
                  <a:schemeClr val="accent1">
                    <a:lumMod val="75000"/>
                  </a:schemeClr>
                </a:solidFill>
              </a:rPr>
              <a:t>Composition</a:t>
            </a:r>
          </a:p>
        </p:txBody>
      </p:sp>
      <p:sp>
        <p:nvSpPr>
          <p:cNvPr id="16" name="Rectangle 15"/>
          <p:cNvSpPr/>
          <p:nvPr/>
        </p:nvSpPr>
        <p:spPr>
          <a:xfrm>
            <a:off x="322608" y="3801311"/>
            <a:ext cx="5250155" cy="369332"/>
          </a:xfrm>
          <a:prstGeom prst="rect">
            <a:avLst/>
          </a:prstGeom>
        </p:spPr>
        <p:txBody>
          <a:bodyPr wrap="none">
            <a:spAutoFit/>
          </a:bodyPr>
          <a:lstStyle/>
          <a:p>
            <a:r>
              <a:rPr lang="en-AU" dirty="0">
                <a:latin typeface="Consolas" panose="020B0609020204030204" pitchFamily="49" charset="0"/>
                <a:cs typeface="Consolas" panose="020B0609020204030204" pitchFamily="49" charset="0"/>
              </a:rPr>
              <a:t>pure (\x -&gt; x) `apply` (Just 1) = Just 1</a:t>
            </a:r>
          </a:p>
        </p:txBody>
      </p:sp>
      <p:sp>
        <p:nvSpPr>
          <p:cNvPr id="17" name="Rectangle 16"/>
          <p:cNvSpPr/>
          <p:nvPr/>
        </p:nvSpPr>
        <p:spPr>
          <a:xfrm>
            <a:off x="322608" y="5766632"/>
            <a:ext cx="5630067" cy="369332"/>
          </a:xfrm>
          <a:prstGeom prst="rect">
            <a:avLst/>
          </a:prstGeom>
        </p:spPr>
        <p:txBody>
          <a:bodyPr wrap="none">
            <a:spAutoFit/>
          </a:bodyPr>
          <a:lstStyle/>
          <a:p>
            <a:r>
              <a:rPr lang="en-AU" dirty="0">
                <a:latin typeface="Consolas" panose="020B0609020204030204" pitchFamily="49" charset="0"/>
                <a:cs typeface="Consolas" panose="020B0609020204030204" pitchFamily="49" charset="0"/>
              </a:rPr>
              <a:t>(.) fn2 fn1 a = fn2         (fn1         a)</a:t>
            </a:r>
          </a:p>
        </p:txBody>
      </p:sp>
      <p:sp>
        <p:nvSpPr>
          <p:cNvPr id="18" name="Rectangle 17"/>
          <p:cNvSpPr/>
          <p:nvPr/>
        </p:nvSpPr>
        <p:spPr>
          <a:xfrm>
            <a:off x="322441" y="3535228"/>
            <a:ext cx="977191" cy="369332"/>
          </a:xfrm>
          <a:prstGeom prst="rect">
            <a:avLst/>
          </a:prstGeom>
        </p:spPr>
        <p:txBody>
          <a:bodyPr wrap="none">
            <a:spAutoFit/>
          </a:bodyPr>
          <a:lstStyle/>
          <a:p>
            <a:r>
              <a:rPr lang="en-AU" dirty="0">
                <a:solidFill>
                  <a:schemeClr val="accent1">
                    <a:lumMod val="75000"/>
                  </a:schemeClr>
                </a:solidFill>
              </a:rPr>
              <a:t>Example</a:t>
            </a:r>
          </a:p>
        </p:txBody>
      </p:sp>
      <p:sp>
        <p:nvSpPr>
          <p:cNvPr id="19" name="Rectangle 18"/>
          <p:cNvSpPr/>
          <p:nvPr/>
        </p:nvSpPr>
        <p:spPr>
          <a:xfrm>
            <a:off x="326840" y="5530334"/>
            <a:ext cx="4132542" cy="369332"/>
          </a:xfrm>
          <a:prstGeom prst="rect">
            <a:avLst/>
          </a:prstGeom>
        </p:spPr>
        <p:txBody>
          <a:bodyPr wrap="none">
            <a:spAutoFit/>
          </a:bodyPr>
          <a:lstStyle/>
          <a:p>
            <a:r>
              <a:rPr lang="en-AU" dirty="0">
                <a:solidFill>
                  <a:schemeClr val="accent1">
                    <a:lumMod val="75000"/>
                  </a:schemeClr>
                </a:solidFill>
              </a:rPr>
              <a:t>Comparison with function composition (.)</a:t>
            </a:r>
          </a:p>
        </p:txBody>
      </p:sp>
      <p:sp>
        <p:nvSpPr>
          <p:cNvPr id="23" name="Rectangle 22"/>
          <p:cNvSpPr/>
          <p:nvPr/>
        </p:nvSpPr>
        <p:spPr>
          <a:xfrm>
            <a:off x="322609" y="2216149"/>
            <a:ext cx="6516528"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apply</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Applicative</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24" name="Rectangle 23"/>
          <p:cNvSpPr/>
          <p:nvPr/>
        </p:nvSpPr>
        <p:spPr>
          <a:xfrm>
            <a:off x="322609" y="1850985"/>
            <a:ext cx="449033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pure</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Applicative</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p>
        </p:txBody>
      </p:sp>
      <p:sp>
        <p:nvSpPr>
          <p:cNvPr id="26" name="Rectangle 25"/>
          <p:cNvSpPr/>
          <p:nvPr/>
        </p:nvSpPr>
        <p:spPr>
          <a:xfrm>
            <a:off x="322441" y="6108606"/>
            <a:ext cx="5630067" cy="369332"/>
          </a:xfrm>
          <a:prstGeom prst="rect">
            <a:avLst/>
          </a:prstGeom>
        </p:spPr>
        <p:txBody>
          <a:bodyPr wrap="none">
            <a:spAutoFit/>
          </a:bodyPr>
          <a:lstStyle/>
          <a:p>
            <a:r>
              <a:rPr lang="en-AU" dirty="0">
                <a:latin typeface="Consolas" panose="020B0609020204030204" pitchFamily="49" charset="0"/>
                <a:cs typeface="Consolas" panose="020B0609020204030204" pitchFamily="49" charset="0"/>
              </a:rPr>
              <a:t>                fn2 `apply` (fn1 `apply` a)</a:t>
            </a:r>
          </a:p>
        </p:txBody>
      </p:sp>
      <p:sp>
        <p:nvSpPr>
          <p:cNvPr id="27" name="Rectangle 26"/>
          <p:cNvSpPr/>
          <p:nvPr/>
        </p:nvSpPr>
        <p:spPr>
          <a:xfrm>
            <a:off x="322440" y="4974193"/>
            <a:ext cx="4954409" cy="347201"/>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28" name="Rectangle 27"/>
          <p:cNvSpPr/>
          <p:nvPr/>
        </p:nvSpPr>
        <p:spPr>
          <a:xfrm>
            <a:off x="322440" y="5260222"/>
            <a:ext cx="3382786" cy="347201"/>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Tree>
    <p:extLst>
      <p:ext uri="{BB962C8B-B14F-4D97-AF65-F5344CB8AC3E}">
        <p14:creationId xmlns:p14="http://schemas.microsoft.com/office/powerpoint/2010/main" val="14668353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25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25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25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25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25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25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250"/>
                                        <p:tgtEl>
                                          <p:spTgt spid="28"/>
                                        </p:tgtEl>
                                      </p:cBhvr>
                                    </p:animEffect>
                                  </p:childTnLst>
                                </p:cTn>
                              </p:par>
                              <p:par>
                                <p:cTn id="37" presetID="10" presetClass="exit" presetSubtype="0" fill="hold" grpId="1" nodeType="withEffect">
                                  <p:stCondLst>
                                    <p:cond delay="0"/>
                                  </p:stCondLst>
                                  <p:childTnLst>
                                    <p:animEffect transition="out" filter="fade">
                                      <p:cBhvr>
                                        <p:cTn id="38" dur="250"/>
                                        <p:tgtEl>
                                          <p:spTgt spid="27"/>
                                        </p:tgtEl>
                                      </p:cBhvr>
                                    </p:animEffect>
                                    <p:set>
                                      <p:cBhvr>
                                        <p:cTn id="39" dur="1" fill="hold">
                                          <p:stCondLst>
                                            <p:cond delay="249"/>
                                          </p:stCondLst>
                                        </p:cTn>
                                        <p:tgtEl>
                                          <p:spTgt spid="27"/>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250"/>
                                        <p:tgtEl>
                                          <p:spTgt spid="1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250"/>
                                        <p:tgtEl>
                                          <p:spTgt spid="1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2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5" grpId="0"/>
      <p:bldP spid="16" grpId="0"/>
      <p:bldP spid="17" grpId="0"/>
      <p:bldP spid="18" grpId="0"/>
      <p:bldP spid="19" grpId="0"/>
      <p:bldP spid="26" grpId="0"/>
      <p:bldP spid="27" grpId="0" animBg="1"/>
      <p:bldP spid="27" grpId="1" animBg="1"/>
      <p:bldP spid="28"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648700" y="1850986"/>
            <a:ext cx="3230478" cy="3230478"/>
          </a:xfrm>
        </p:spPr>
      </p:pic>
      <p:sp>
        <p:nvSpPr>
          <p:cNvPr id="2" name="Title 1"/>
          <p:cNvSpPr>
            <a:spLocks noGrp="1"/>
          </p:cNvSpPr>
          <p:nvPr>
            <p:ph type="title"/>
          </p:nvPr>
        </p:nvSpPr>
        <p:spPr/>
        <p:txBody>
          <a:bodyPr/>
          <a:lstStyle/>
          <a:p>
            <a:r>
              <a:rPr lang="en-AU" dirty="0"/>
              <a:t>Applicative</a:t>
            </a:r>
            <a:br>
              <a:rPr lang="en-AU" dirty="0"/>
            </a:br>
            <a:r>
              <a:rPr lang="en-AU" sz="2800" dirty="0">
                <a:solidFill>
                  <a:srgbClr val="4472C4">
                    <a:lumMod val="75000"/>
                  </a:srgbClr>
                </a:solidFill>
              </a:rPr>
              <a:t>Laws</a:t>
            </a:r>
            <a:endParaRPr lang="en-AU" dirty="0"/>
          </a:p>
        </p:txBody>
      </p:sp>
      <p:sp>
        <p:nvSpPr>
          <p:cNvPr id="11" name="Rectangle 10"/>
          <p:cNvSpPr/>
          <p:nvPr/>
        </p:nvSpPr>
        <p:spPr>
          <a:xfrm>
            <a:off x="322608" y="3031650"/>
            <a:ext cx="4870244" cy="369332"/>
          </a:xfrm>
          <a:prstGeom prst="rect">
            <a:avLst/>
          </a:prstGeom>
        </p:spPr>
        <p:txBody>
          <a:bodyPr wrap="none">
            <a:spAutoFit/>
          </a:bodyPr>
          <a:lstStyle/>
          <a:p>
            <a:r>
              <a:rPr lang="en-AU" dirty="0">
                <a:latin typeface="Consolas" panose="020B0609020204030204" pitchFamily="49" charset="0"/>
                <a:cs typeface="Consolas" panose="020B0609020204030204" pitchFamily="49" charset="0"/>
              </a:rPr>
              <a:t>pure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`apply` pure x == pure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x)</a:t>
            </a:r>
          </a:p>
        </p:txBody>
      </p:sp>
      <p:sp>
        <p:nvSpPr>
          <p:cNvPr id="12" name="Rectangle 11"/>
          <p:cNvSpPr/>
          <p:nvPr/>
        </p:nvSpPr>
        <p:spPr>
          <a:xfrm>
            <a:off x="322608" y="4974193"/>
            <a:ext cx="6263253" cy="369332"/>
          </a:xfrm>
          <a:prstGeom prst="rect">
            <a:avLst/>
          </a:prstGeom>
        </p:spPr>
        <p:txBody>
          <a:bodyPr wrap="none">
            <a:spAutoFit/>
          </a:bodyPr>
          <a:lstStyle/>
          <a:p>
            <a:r>
              <a:rPr lang="en-AU" dirty="0">
                <a:latin typeface="Consolas" panose="020B0609020204030204" pitchFamily="49" charset="0"/>
                <a:cs typeface="Consolas" panose="020B0609020204030204" pitchFamily="49" charset="0"/>
              </a:rPr>
              <a:t>u `apply` pure y == pure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-&gt;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y) `apply` u</a:t>
            </a:r>
          </a:p>
        </p:txBody>
      </p:sp>
      <p:sp>
        <p:nvSpPr>
          <p:cNvPr id="14" name="Rectangle 13"/>
          <p:cNvSpPr/>
          <p:nvPr/>
        </p:nvSpPr>
        <p:spPr>
          <a:xfrm>
            <a:off x="322608" y="2734789"/>
            <a:ext cx="1917513" cy="400110"/>
          </a:xfrm>
          <a:prstGeom prst="rect">
            <a:avLst/>
          </a:prstGeom>
        </p:spPr>
        <p:txBody>
          <a:bodyPr wrap="none">
            <a:spAutoFit/>
          </a:bodyPr>
          <a:lstStyle/>
          <a:p>
            <a:r>
              <a:rPr lang="en-AU" sz="2000" b="1" dirty="0">
                <a:solidFill>
                  <a:schemeClr val="accent1">
                    <a:lumMod val="75000"/>
                  </a:schemeClr>
                </a:solidFill>
              </a:rPr>
              <a:t>Homomorphism</a:t>
            </a:r>
          </a:p>
        </p:txBody>
      </p:sp>
      <p:sp>
        <p:nvSpPr>
          <p:cNvPr id="15" name="Rectangle 14"/>
          <p:cNvSpPr/>
          <p:nvPr/>
        </p:nvSpPr>
        <p:spPr>
          <a:xfrm>
            <a:off x="322441" y="4677332"/>
            <a:ext cx="1450333" cy="400110"/>
          </a:xfrm>
          <a:prstGeom prst="rect">
            <a:avLst/>
          </a:prstGeom>
        </p:spPr>
        <p:txBody>
          <a:bodyPr wrap="none">
            <a:spAutoFit/>
          </a:bodyPr>
          <a:lstStyle/>
          <a:p>
            <a:r>
              <a:rPr lang="en-AU" sz="2000" b="1" dirty="0">
                <a:solidFill>
                  <a:schemeClr val="accent1">
                    <a:lumMod val="75000"/>
                  </a:schemeClr>
                </a:solidFill>
              </a:rPr>
              <a:t>Interchange</a:t>
            </a:r>
          </a:p>
        </p:txBody>
      </p:sp>
      <p:sp>
        <p:nvSpPr>
          <p:cNvPr id="16" name="Rectangle 15"/>
          <p:cNvSpPr/>
          <p:nvPr/>
        </p:nvSpPr>
        <p:spPr>
          <a:xfrm>
            <a:off x="322608" y="3801311"/>
            <a:ext cx="4870244" cy="646331"/>
          </a:xfrm>
          <a:prstGeom prst="rect">
            <a:avLst/>
          </a:prstGeom>
        </p:spPr>
        <p:txBody>
          <a:bodyPr wrap="none">
            <a:spAutoFit/>
          </a:bodyPr>
          <a:lstStyle/>
          <a:p>
            <a:r>
              <a:rPr lang="en-AU" dirty="0">
                <a:latin typeface="Consolas" panose="020B0609020204030204" pitchFamily="49" charset="0"/>
                <a:cs typeface="Consolas" panose="020B0609020204030204" pitchFamily="49" charset="0"/>
              </a:rPr>
              <a:t>pure </a:t>
            </a:r>
            <a:r>
              <a:rPr lang="en-AU" dirty="0" err="1">
                <a:latin typeface="Consolas" panose="020B0609020204030204" pitchFamily="49" charset="0"/>
                <a:cs typeface="Consolas" panose="020B0609020204030204" pitchFamily="49" charset="0"/>
              </a:rPr>
              <a:t>addOne</a:t>
            </a:r>
            <a:r>
              <a:rPr lang="en-AU" dirty="0">
                <a:latin typeface="Consolas" panose="020B0609020204030204" pitchFamily="49" charset="0"/>
                <a:cs typeface="Consolas" panose="020B0609020204030204" pitchFamily="49" charset="0"/>
              </a:rPr>
              <a:t> `apply` (pure 2) = Just 3</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pure (</a:t>
            </a:r>
            <a:r>
              <a:rPr lang="en-AU" dirty="0" err="1">
                <a:latin typeface="Consolas" panose="020B0609020204030204" pitchFamily="49" charset="0"/>
                <a:cs typeface="Consolas" panose="020B0609020204030204" pitchFamily="49" charset="0"/>
              </a:rPr>
              <a:t>addOne</a:t>
            </a:r>
            <a:r>
              <a:rPr lang="en-AU" dirty="0">
                <a:latin typeface="Consolas" panose="020B0609020204030204" pitchFamily="49" charset="0"/>
                <a:cs typeface="Consolas" panose="020B0609020204030204" pitchFamily="49" charset="0"/>
              </a:rPr>
              <a:t> 2)              = Just 3</a:t>
            </a:r>
          </a:p>
        </p:txBody>
      </p:sp>
      <p:sp>
        <p:nvSpPr>
          <p:cNvPr id="17" name="Rectangle 16"/>
          <p:cNvSpPr/>
          <p:nvPr/>
        </p:nvSpPr>
        <p:spPr>
          <a:xfrm>
            <a:off x="322608" y="5766632"/>
            <a:ext cx="6136616" cy="369332"/>
          </a:xfrm>
          <a:prstGeom prst="rect">
            <a:avLst/>
          </a:prstGeom>
        </p:spPr>
        <p:txBody>
          <a:bodyPr wrap="none">
            <a:spAutoFit/>
          </a:bodyPr>
          <a:lstStyle/>
          <a:p>
            <a:r>
              <a:rPr lang="en-AU" dirty="0">
                <a:latin typeface="Consolas" panose="020B0609020204030204" pitchFamily="49" charset="0"/>
                <a:cs typeface="Consolas" panose="020B0609020204030204" pitchFamily="49" charset="0"/>
              </a:rPr>
              <a:t>Just </a:t>
            </a:r>
            <a:r>
              <a:rPr lang="en-AU" dirty="0" err="1">
                <a:latin typeface="Consolas" panose="020B0609020204030204" pitchFamily="49" charset="0"/>
                <a:cs typeface="Consolas" panose="020B0609020204030204" pitchFamily="49" charset="0"/>
              </a:rPr>
              <a:t>addOne</a:t>
            </a:r>
            <a:r>
              <a:rPr lang="en-AU" dirty="0">
                <a:latin typeface="Consolas" panose="020B0609020204030204" pitchFamily="49" charset="0"/>
                <a:cs typeface="Consolas" panose="020B0609020204030204" pitchFamily="49" charset="0"/>
              </a:rPr>
              <a:t> `apply` pure 2             = Just 3</a:t>
            </a:r>
          </a:p>
        </p:txBody>
      </p:sp>
      <p:sp>
        <p:nvSpPr>
          <p:cNvPr id="18" name="Rectangle 17"/>
          <p:cNvSpPr/>
          <p:nvPr/>
        </p:nvSpPr>
        <p:spPr>
          <a:xfrm>
            <a:off x="322441" y="3535228"/>
            <a:ext cx="977191" cy="369332"/>
          </a:xfrm>
          <a:prstGeom prst="rect">
            <a:avLst/>
          </a:prstGeom>
        </p:spPr>
        <p:txBody>
          <a:bodyPr wrap="none">
            <a:spAutoFit/>
          </a:bodyPr>
          <a:lstStyle/>
          <a:p>
            <a:r>
              <a:rPr lang="en-AU" dirty="0">
                <a:solidFill>
                  <a:schemeClr val="accent1">
                    <a:lumMod val="75000"/>
                  </a:schemeClr>
                </a:solidFill>
              </a:rPr>
              <a:t>Example</a:t>
            </a:r>
          </a:p>
        </p:txBody>
      </p:sp>
      <p:sp>
        <p:nvSpPr>
          <p:cNvPr id="19" name="Rectangle 18"/>
          <p:cNvSpPr/>
          <p:nvPr/>
        </p:nvSpPr>
        <p:spPr>
          <a:xfrm>
            <a:off x="326840" y="5530334"/>
            <a:ext cx="977191" cy="369332"/>
          </a:xfrm>
          <a:prstGeom prst="rect">
            <a:avLst/>
          </a:prstGeom>
        </p:spPr>
        <p:txBody>
          <a:bodyPr wrap="none">
            <a:spAutoFit/>
          </a:bodyPr>
          <a:lstStyle/>
          <a:p>
            <a:r>
              <a:rPr lang="en-AU" dirty="0">
                <a:solidFill>
                  <a:schemeClr val="accent1">
                    <a:lumMod val="75000"/>
                  </a:schemeClr>
                </a:solidFill>
              </a:rPr>
              <a:t>Example</a:t>
            </a:r>
          </a:p>
        </p:txBody>
      </p:sp>
      <p:sp>
        <p:nvSpPr>
          <p:cNvPr id="23" name="Rectangle 22"/>
          <p:cNvSpPr/>
          <p:nvPr/>
        </p:nvSpPr>
        <p:spPr>
          <a:xfrm>
            <a:off x="322609" y="2216149"/>
            <a:ext cx="6516528"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apply</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Applicative</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24" name="Rectangle 23"/>
          <p:cNvSpPr/>
          <p:nvPr/>
        </p:nvSpPr>
        <p:spPr>
          <a:xfrm>
            <a:off x="322609" y="1850985"/>
            <a:ext cx="449033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pure</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Applicative</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p>
        </p:txBody>
      </p:sp>
      <p:sp>
        <p:nvSpPr>
          <p:cNvPr id="26" name="Rectangle 25"/>
          <p:cNvSpPr/>
          <p:nvPr/>
        </p:nvSpPr>
        <p:spPr>
          <a:xfrm>
            <a:off x="322441" y="6108606"/>
            <a:ext cx="6136616" cy="369332"/>
          </a:xfrm>
          <a:prstGeom prst="rect">
            <a:avLst/>
          </a:prstGeom>
        </p:spPr>
        <p:txBody>
          <a:bodyPr wrap="none">
            <a:spAutoFit/>
          </a:bodyPr>
          <a:lstStyle/>
          <a:p>
            <a:r>
              <a:rPr lang="en-AU" dirty="0">
                <a:latin typeface="Consolas" panose="020B0609020204030204" pitchFamily="49" charset="0"/>
                <a:cs typeface="Consolas" panose="020B0609020204030204" pitchFamily="49" charset="0"/>
              </a:rPr>
              <a:t>pure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-&gt;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2) `apply` Just </a:t>
            </a:r>
            <a:r>
              <a:rPr lang="en-AU" dirty="0" err="1">
                <a:latin typeface="Consolas" panose="020B0609020204030204" pitchFamily="49" charset="0"/>
                <a:cs typeface="Consolas" panose="020B0609020204030204" pitchFamily="49" charset="0"/>
              </a:rPr>
              <a:t>addOne</a:t>
            </a:r>
            <a:r>
              <a:rPr lang="en-AU" dirty="0">
                <a:latin typeface="Consolas" panose="020B0609020204030204" pitchFamily="49" charset="0"/>
                <a:cs typeface="Consolas" panose="020B0609020204030204" pitchFamily="49" charset="0"/>
              </a:rPr>
              <a:t> = Just 3</a:t>
            </a:r>
          </a:p>
        </p:txBody>
      </p:sp>
    </p:spTree>
    <p:extLst>
      <p:ext uri="{BB962C8B-B14F-4D97-AF65-F5344CB8AC3E}">
        <p14:creationId xmlns:p14="http://schemas.microsoft.com/office/powerpoint/2010/main" val="118450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25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25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25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25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25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2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6" grpId="0"/>
      <p:bldP spid="17" grpId="0"/>
      <p:bldP spid="18" grpId="0"/>
      <p:bldP spid="19" grpId="0"/>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Who’s behind the beard?</a:t>
            </a:r>
          </a:p>
        </p:txBody>
      </p:sp>
      <p:sp>
        <p:nvSpPr>
          <p:cNvPr id="3" name="Content Placeholder 2"/>
          <p:cNvSpPr>
            <a:spLocks noGrp="1"/>
          </p:cNvSpPr>
          <p:nvPr>
            <p:ph idx="1"/>
          </p:nvPr>
        </p:nvSpPr>
        <p:spPr>
          <a:xfrm>
            <a:off x="312821" y="2024063"/>
            <a:ext cx="11566358" cy="4513094"/>
          </a:xfrm>
        </p:spPr>
        <p:txBody>
          <a:bodyPr/>
          <a:lstStyle/>
          <a:p>
            <a:pPr marL="0" indent="0">
              <a:buNone/>
            </a:pPr>
            <a:r>
              <a:rPr lang="en-AU" dirty="0">
                <a:solidFill>
                  <a:srgbClr val="8F4E8B"/>
                </a:solidFill>
              </a:rPr>
              <a:t>Daniel Chambers</a:t>
            </a:r>
          </a:p>
          <a:p>
            <a:pPr marL="0" indent="0">
              <a:buNone/>
            </a:pPr>
            <a:endParaRPr lang="en-AU" sz="20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983" y="2550082"/>
            <a:ext cx="739078" cy="73907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53525" y="1837822"/>
            <a:ext cx="3154279" cy="2304461"/>
          </a:xfrm>
          <a:prstGeom prst="rect">
            <a:avLst/>
          </a:prstGeom>
        </p:spPr>
      </p:pic>
      <p:grpSp>
        <p:nvGrpSpPr>
          <p:cNvPr id="9" name="Group 8"/>
          <p:cNvGrpSpPr/>
          <p:nvPr/>
        </p:nvGrpSpPr>
        <p:grpSpPr>
          <a:xfrm>
            <a:off x="435983" y="3488208"/>
            <a:ext cx="1986771" cy="369332"/>
            <a:chOff x="304742" y="6316688"/>
            <a:chExt cx="1986771" cy="369332"/>
          </a:xfrm>
        </p:grpSpPr>
        <p:pic>
          <p:nvPicPr>
            <p:cNvPr id="10" name="Picture 4" descr="https://cdn1.iconfinder.com/data/icons/logotypes/32/twitter-128.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4742" y="6343121"/>
              <a:ext cx="342899" cy="34289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632854" y="6316688"/>
              <a:ext cx="1658659" cy="369332"/>
            </a:xfrm>
            <a:prstGeom prst="rect">
              <a:avLst/>
            </a:prstGeom>
            <a:noFill/>
          </p:spPr>
          <p:txBody>
            <a:bodyPr wrap="none" rtlCol="0">
              <a:spAutoFit/>
            </a:bodyPr>
            <a:lstStyle/>
            <a:p>
              <a:r>
                <a:rPr lang="en-AU" dirty="0">
                  <a:solidFill>
                    <a:srgbClr val="55ACEE"/>
                  </a:solidFill>
                </a:rPr>
                <a:t>@</a:t>
              </a:r>
              <a:r>
                <a:rPr lang="en-AU" dirty="0" err="1">
                  <a:solidFill>
                    <a:srgbClr val="55ACEE"/>
                  </a:solidFill>
                </a:rPr>
                <a:t>danielchmbrs</a:t>
              </a:r>
              <a:endParaRPr lang="en-AU" dirty="0">
                <a:solidFill>
                  <a:srgbClr val="55ACEE"/>
                </a:solidFill>
              </a:endParaRPr>
            </a:p>
          </p:txBody>
        </p:sp>
      </p:grpSp>
      <p:graphicFrame>
        <p:nvGraphicFramePr>
          <p:cNvPr id="12" name="Object 11"/>
          <p:cNvGraphicFramePr>
            <a:graphicFrameLocks noChangeAspect="1"/>
          </p:cNvGraphicFramePr>
          <p:nvPr>
            <p:extLst/>
          </p:nvPr>
        </p:nvGraphicFramePr>
        <p:xfrm>
          <a:off x="4371975" y="4328524"/>
          <a:ext cx="3448050" cy="2090662"/>
        </p:xfrm>
        <a:graphic>
          <a:graphicData uri="http://schemas.openxmlformats.org/presentationml/2006/ole">
            <mc:AlternateContent xmlns:mc="http://schemas.openxmlformats.org/markup-compatibility/2006">
              <mc:Choice xmlns:v="urn:schemas-microsoft-com:vml" Requires="v">
                <p:oleObj spid="_x0000_s1079" name="Image" r:id="rId7" imgW="4964760" imgH="3009240" progId="Photoshop.Image.12">
                  <p:embed/>
                </p:oleObj>
              </mc:Choice>
              <mc:Fallback>
                <p:oleObj name="Image" r:id="rId7" imgW="4964760" imgH="3009240" progId="Photoshop.Image.12">
                  <p:embed/>
                  <p:pic>
                    <p:nvPicPr>
                      <p:cNvPr id="12" name="Object 11"/>
                      <p:cNvPicPr/>
                      <p:nvPr/>
                    </p:nvPicPr>
                    <p:blipFill>
                      <a:blip r:embed="rId8"/>
                      <a:stretch>
                        <a:fillRect/>
                      </a:stretch>
                    </p:blipFill>
                    <p:spPr>
                      <a:xfrm>
                        <a:off x="4371975" y="4328524"/>
                        <a:ext cx="3448050" cy="2090662"/>
                      </a:xfrm>
                      <a:prstGeom prst="rect">
                        <a:avLst/>
                      </a:prstGeom>
                    </p:spPr>
                  </p:pic>
                </p:oleObj>
              </mc:Fallback>
            </mc:AlternateContent>
          </a:graphicData>
        </a:graphic>
      </p:graphicFrame>
      <p:sp>
        <p:nvSpPr>
          <p:cNvPr id="4" name="TextBox 3"/>
          <p:cNvSpPr txBox="1"/>
          <p:nvPr/>
        </p:nvSpPr>
        <p:spPr>
          <a:xfrm>
            <a:off x="1175061" y="2734955"/>
            <a:ext cx="2837315" cy="369332"/>
          </a:xfrm>
          <a:prstGeom prst="rect">
            <a:avLst/>
          </a:prstGeom>
          <a:noFill/>
        </p:spPr>
        <p:txBody>
          <a:bodyPr wrap="none" rtlCol="0">
            <a:spAutoFit/>
          </a:bodyPr>
          <a:lstStyle/>
          <a:p>
            <a:r>
              <a:rPr lang="en-AU" dirty="0">
                <a:solidFill>
                  <a:srgbClr val="453A62"/>
                </a:solidFill>
              </a:rPr>
              <a:t>Senior Consultant at Readify</a:t>
            </a:r>
            <a:endParaRPr lang="en-AU" dirty="0"/>
          </a:p>
        </p:txBody>
      </p:sp>
    </p:spTree>
    <p:extLst>
      <p:ext uri="{BB962C8B-B14F-4D97-AF65-F5344CB8AC3E}">
        <p14:creationId xmlns:p14="http://schemas.microsoft.com/office/powerpoint/2010/main" val="23190907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a:t>Applicatives</a:t>
            </a:r>
            <a:r>
              <a:rPr lang="en-AU" dirty="0"/>
              <a:t> in the wild</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13505"/>
          <a:stretch/>
        </p:blipFill>
        <p:spPr>
          <a:xfrm>
            <a:off x="7682392" y="3483189"/>
            <a:ext cx="3563854" cy="2990074"/>
          </a:xfrm>
          <a:prstGeom prst="rect">
            <a:avLst/>
          </a:prstGeom>
        </p:spPr>
      </p:pic>
      <p:grpSp>
        <p:nvGrpSpPr>
          <p:cNvPr id="7" name="Group 6"/>
          <p:cNvGrpSpPr/>
          <p:nvPr/>
        </p:nvGrpSpPr>
        <p:grpSpPr>
          <a:xfrm>
            <a:off x="312821" y="1774150"/>
            <a:ext cx="4449678" cy="1231106"/>
            <a:chOff x="312821" y="1774150"/>
            <a:chExt cx="4449678" cy="1231106"/>
          </a:xfrm>
        </p:grpSpPr>
        <p:grpSp>
          <p:nvGrpSpPr>
            <p:cNvPr id="40" name="Group 39"/>
            <p:cNvGrpSpPr/>
            <p:nvPr/>
          </p:nvGrpSpPr>
          <p:grpSpPr>
            <a:xfrm>
              <a:off x="312821" y="1774150"/>
              <a:ext cx="4449678" cy="1231106"/>
              <a:chOff x="3932321" y="1774150"/>
              <a:chExt cx="4449678" cy="1231106"/>
            </a:xfrm>
          </p:grpSpPr>
          <p:sp>
            <p:nvSpPr>
              <p:cNvPr id="15" name="Rectangle 14"/>
              <p:cNvSpPr/>
              <p:nvPr/>
            </p:nvSpPr>
            <p:spPr>
              <a:xfrm>
                <a:off x="3932321" y="1774150"/>
                <a:ext cx="2958695" cy="584775"/>
              </a:xfrm>
              <a:prstGeom prst="rect">
                <a:avLst/>
              </a:prstGeom>
            </p:spPr>
            <p:txBody>
              <a:bodyPr wrap="none">
                <a:spAutoFit/>
              </a:bodyPr>
              <a:lstStyle/>
              <a:p>
                <a:r>
                  <a:rPr lang="en-AU" sz="3200" b="1" dirty="0">
                    <a:solidFill>
                      <a:schemeClr val="accent5">
                        <a:lumMod val="75000"/>
                      </a:schemeClr>
                    </a:solidFill>
                  </a:rPr>
                  <a:t>F#: Option </a:t>
                </a:r>
                <a:r>
                  <a:rPr lang="en-AU" b="1" dirty="0">
                    <a:solidFill>
                      <a:srgbClr val="4472C4">
                        <a:lumMod val="75000"/>
                      </a:srgbClr>
                    </a:solidFill>
                  </a:rPr>
                  <a:t>(</a:t>
                </a:r>
                <a:r>
                  <a:rPr lang="en-AU" b="1" dirty="0" err="1">
                    <a:solidFill>
                      <a:srgbClr val="4472C4">
                        <a:lumMod val="75000"/>
                      </a:srgbClr>
                    </a:solidFill>
                  </a:rPr>
                  <a:t>FSharpx</a:t>
                </a:r>
                <a:r>
                  <a:rPr lang="en-AU" b="1" dirty="0">
                    <a:solidFill>
                      <a:srgbClr val="4472C4">
                        <a:lumMod val="75000"/>
                      </a:srgbClr>
                    </a:solidFill>
                  </a:rPr>
                  <a:t>)</a:t>
                </a:r>
                <a:endParaRPr lang="en-AU" dirty="0">
                  <a:solidFill>
                    <a:schemeClr val="accent1">
                      <a:lumMod val="75000"/>
                    </a:schemeClr>
                  </a:solidFill>
                </a:endParaRPr>
              </a:p>
            </p:txBody>
          </p:sp>
          <p:sp>
            <p:nvSpPr>
              <p:cNvPr id="16" name="Rectangle 15"/>
              <p:cNvSpPr/>
              <p:nvPr/>
            </p:nvSpPr>
            <p:spPr>
              <a:xfrm>
                <a:off x="3932321" y="2358925"/>
                <a:ext cx="4449678" cy="646331"/>
              </a:xfrm>
              <a:prstGeom prst="rect">
                <a:avLst/>
              </a:prstGeom>
            </p:spPr>
            <p:txBody>
              <a:bodyPr wrap="square">
                <a:spAutoFit/>
              </a:bodyPr>
              <a:lstStyle/>
              <a:p>
                <a:r>
                  <a:rPr lang="en-AU" dirty="0" err="1">
                    <a:solidFill>
                      <a:srgbClr val="000000"/>
                    </a:solidFill>
                    <a:latin typeface="Consolas" panose="020B0609020204030204" pitchFamily="49" charset="0"/>
                  </a:rPr>
                  <a:t>Option.returnM</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addOne</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Option.ap</a:t>
                </a:r>
                <a:r>
                  <a:rPr lang="en-AU" dirty="0">
                    <a:solidFill>
                      <a:srgbClr val="000000"/>
                    </a:solidFill>
                    <a:latin typeface="Consolas" panose="020B0609020204030204" pitchFamily="49" charset="0"/>
                  </a:rPr>
                  <a:t> (Some 1)</a:t>
                </a:r>
                <a:endParaRPr lang="en-AU" dirty="0"/>
              </a:p>
            </p:txBody>
          </p:sp>
          <p:sp>
            <p:nvSpPr>
              <p:cNvPr id="25" name="Rectangle 24"/>
              <p:cNvSpPr/>
              <p:nvPr/>
            </p:nvSpPr>
            <p:spPr>
              <a:xfrm>
                <a:off x="4314824" y="2705100"/>
                <a:ext cx="1266827"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sp>
          <p:nvSpPr>
            <p:cNvPr id="36" name="Rectangle 35"/>
            <p:cNvSpPr/>
            <p:nvPr/>
          </p:nvSpPr>
          <p:spPr>
            <a:xfrm>
              <a:off x="392429" y="2432979"/>
              <a:ext cx="1788796" cy="230980"/>
            </a:xfrm>
            <a:prstGeom prst="rect">
              <a:avLst/>
            </a:prstGeom>
            <a:noFill/>
            <a:ln w="28575">
              <a:solidFill>
                <a:schemeClr val="accent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grpSp>
        <p:nvGrpSpPr>
          <p:cNvPr id="12" name="Group 11"/>
          <p:cNvGrpSpPr/>
          <p:nvPr/>
        </p:nvGrpSpPr>
        <p:grpSpPr>
          <a:xfrm>
            <a:off x="312821" y="3409525"/>
            <a:ext cx="4449678" cy="1231106"/>
            <a:chOff x="312821" y="3409525"/>
            <a:chExt cx="4449678" cy="1231106"/>
          </a:xfrm>
        </p:grpSpPr>
        <p:grpSp>
          <p:nvGrpSpPr>
            <p:cNvPr id="41" name="Group 40"/>
            <p:cNvGrpSpPr/>
            <p:nvPr/>
          </p:nvGrpSpPr>
          <p:grpSpPr>
            <a:xfrm>
              <a:off x="312821" y="3409525"/>
              <a:ext cx="4449678" cy="1231106"/>
              <a:chOff x="3932321" y="3088718"/>
              <a:chExt cx="4449678" cy="1231106"/>
            </a:xfrm>
          </p:grpSpPr>
          <p:sp>
            <p:nvSpPr>
              <p:cNvPr id="17" name="Rectangle 16"/>
              <p:cNvSpPr/>
              <p:nvPr/>
            </p:nvSpPr>
            <p:spPr>
              <a:xfrm>
                <a:off x="3932321" y="3088718"/>
                <a:ext cx="2917017" cy="584775"/>
              </a:xfrm>
              <a:prstGeom prst="rect">
                <a:avLst/>
              </a:prstGeom>
            </p:spPr>
            <p:txBody>
              <a:bodyPr wrap="none">
                <a:spAutoFit/>
              </a:bodyPr>
              <a:lstStyle/>
              <a:p>
                <a:r>
                  <a:rPr lang="en-AU" sz="3200" b="1" dirty="0">
                    <a:solidFill>
                      <a:schemeClr val="accent5">
                        <a:lumMod val="75000"/>
                      </a:schemeClr>
                    </a:solidFill>
                  </a:rPr>
                  <a:t>F#: Choice </a:t>
                </a:r>
                <a:r>
                  <a:rPr lang="en-AU" b="1" dirty="0">
                    <a:solidFill>
                      <a:schemeClr val="accent5">
                        <a:lumMod val="75000"/>
                      </a:schemeClr>
                    </a:solidFill>
                  </a:rPr>
                  <a:t>(</a:t>
                </a:r>
                <a:r>
                  <a:rPr lang="en-AU" b="1" dirty="0" err="1">
                    <a:solidFill>
                      <a:schemeClr val="accent5">
                        <a:lumMod val="75000"/>
                      </a:schemeClr>
                    </a:solidFill>
                  </a:rPr>
                  <a:t>FSharpx</a:t>
                </a:r>
                <a:r>
                  <a:rPr lang="en-AU" b="1" dirty="0">
                    <a:solidFill>
                      <a:schemeClr val="accent5">
                        <a:lumMod val="75000"/>
                      </a:schemeClr>
                    </a:solidFill>
                  </a:rPr>
                  <a:t>)</a:t>
                </a:r>
                <a:endParaRPr lang="en-AU" dirty="0">
                  <a:solidFill>
                    <a:schemeClr val="accent1">
                      <a:lumMod val="75000"/>
                    </a:schemeClr>
                  </a:solidFill>
                </a:endParaRPr>
              </a:p>
            </p:txBody>
          </p:sp>
          <p:sp>
            <p:nvSpPr>
              <p:cNvPr id="18" name="Rectangle 17"/>
              <p:cNvSpPr/>
              <p:nvPr/>
            </p:nvSpPr>
            <p:spPr>
              <a:xfrm>
                <a:off x="3932321" y="3673493"/>
                <a:ext cx="4449678" cy="646331"/>
              </a:xfrm>
              <a:prstGeom prst="rect">
                <a:avLst/>
              </a:prstGeom>
            </p:spPr>
            <p:txBody>
              <a:bodyPr wrap="square">
                <a:spAutoFit/>
              </a:bodyPr>
              <a:lstStyle/>
              <a:p>
                <a:r>
                  <a:rPr lang="en-AU" dirty="0" err="1">
                    <a:solidFill>
                      <a:srgbClr val="000000"/>
                    </a:solidFill>
                    <a:latin typeface="Consolas" panose="020B0609020204030204" pitchFamily="49" charset="0"/>
                  </a:rPr>
                  <a:t>Choice.returnM</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addOne</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Choice.ap</a:t>
                </a:r>
                <a:r>
                  <a:rPr lang="en-AU" dirty="0">
                    <a:solidFill>
                      <a:srgbClr val="000000"/>
                    </a:solidFill>
                    <a:latin typeface="Consolas" panose="020B0609020204030204" pitchFamily="49" charset="0"/>
                  </a:rPr>
                  <a:t> (Choice1Of2 1)</a:t>
                </a:r>
                <a:endParaRPr lang="en-AU" dirty="0"/>
              </a:p>
            </p:txBody>
          </p:sp>
          <p:sp>
            <p:nvSpPr>
              <p:cNvPr id="26" name="Rectangle 25"/>
              <p:cNvSpPr/>
              <p:nvPr/>
            </p:nvSpPr>
            <p:spPr>
              <a:xfrm>
                <a:off x="4314825" y="4007740"/>
                <a:ext cx="1266826"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sp>
          <p:nvSpPr>
            <p:cNvPr id="45" name="Rectangle 44"/>
            <p:cNvSpPr/>
            <p:nvPr/>
          </p:nvSpPr>
          <p:spPr>
            <a:xfrm>
              <a:off x="392429" y="4058830"/>
              <a:ext cx="1788796" cy="230980"/>
            </a:xfrm>
            <a:prstGeom prst="rect">
              <a:avLst/>
            </a:prstGeom>
            <a:noFill/>
            <a:ln w="28575">
              <a:solidFill>
                <a:schemeClr val="accent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dirty="0"/>
            </a:p>
          </p:txBody>
        </p:sp>
      </p:grpSp>
      <p:grpSp>
        <p:nvGrpSpPr>
          <p:cNvPr id="13" name="Group 12"/>
          <p:cNvGrpSpPr/>
          <p:nvPr/>
        </p:nvGrpSpPr>
        <p:grpSpPr>
          <a:xfrm>
            <a:off x="312820" y="5044901"/>
            <a:ext cx="4828631" cy="1231106"/>
            <a:chOff x="312820" y="5044901"/>
            <a:chExt cx="4828631" cy="1231106"/>
          </a:xfrm>
        </p:grpSpPr>
        <p:grpSp>
          <p:nvGrpSpPr>
            <p:cNvPr id="42" name="Group 41"/>
            <p:cNvGrpSpPr/>
            <p:nvPr/>
          </p:nvGrpSpPr>
          <p:grpSpPr>
            <a:xfrm>
              <a:off x="312820" y="5044901"/>
              <a:ext cx="4828631" cy="1231106"/>
              <a:chOff x="3932320" y="4403286"/>
              <a:chExt cx="4828631" cy="1231106"/>
            </a:xfrm>
          </p:grpSpPr>
          <p:sp>
            <p:nvSpPr>
              <p:cNvPr id="21" name="Rectangle 20"/>
              <p:cNvSpPr/>
              <p:nvPr/>
            </p:nvSpPr>
            <p:spPr>
              <a:xfrm>
                <a:off x="3932321" y="4403286"/>
                <a:ext cx="4828630" cy="584775"/>
              </a:xfrm>
              <a:prstGeom prst="rect">
                <a:avLst/>
              </a:prstGeom>
            </p:spPr>
            <p:txBody>
              <a:bodyPr wrap="none">
                <a:spAutoFit/>
              </a:bodyPr>
              <a:lstStyle/>
              <a:p>
                <a:r>
                  <a:rPr lang="en-AU" sz="3200" b="1" dirty="0">
                    <a:solidFill>
                      <a:schemeClr val="accent5">
                        <a:lumMod val="75000"/>
                      </a:schemeClr>
                    </a:solidFill>
                  </a:rPr>
                  <a:t>F#: Validation Choice  </a:t>
                </a:r>
                <a:r>
                  <a:rPr lang="en-AU" b="1" dirty="0">
                    <a:solidFill>
                      <a:schemeClr val="accent5">
                        <a:lumMod val="75000"/>
                      </a:schemeClr>
                    </a:solidFill>
                  </a:rPr>
                  <a:t>(</a:t>
                </a:r>
                <a:r>
                  <a:rPr lang="en-AU" b="1" dirty="0" err="1">
                    <a:solidFill>
                      <a:schemeClr val="accent5">
                        <a:lumMod val="75000"/>
                      </a:schemeClr>
                    </a:solidFill>
                  </a:rPr>
                  <a:t>FSharpx</a:t>
                </a:r>
                <a:r>
                  <a:rPr lang="en-AU" b="1" dirty="0">
                    <a:solidFill>
                      <a:schemeClr val="accent5">
                        <a:lumMod val="75000"/>
                      </a:schemeClr>
                    </a:solidFill>
                  </a:rPr>
                  <a:t>)</a:t>
                </a:r>
                <a:endParaRPr lang="en-AU" dirty="0">
                  <a:solidFill>
                    <a:schemeClr val="accent1">
                      <a:lumMod val="75000"/>
                    </a:schemeClr>
                  </a:solidFill>
                </a:endParaRPr>
              </a:p>
            </p:txBody>
          </p:sp>
          <p:sp>
            <p:nvSpPr>
              <p:cNvPr id="22" name="Rectangle 21"/>
              <p:cNvSpPr/>
              <p:nvPr/>
            </p:nvSpPr>
            <p:spPr>
              <a:xfrm>
                <a:off x="3932320" y="4988061"/>
                <a:ext cx="4449679" cy="646331"/>
              </a:xfrm>
              <a:prstGeom prst="rect">
                <a:avLst/>
              </a:prstGeom>
            </p:spPr>
            <p:txBody>
              <a:bodyPr wrap="square">
                <a:spAutoFit/>
              </a:bodyPr>
              <a:lstStyle/>
              <a:p>
                <a:r>
                  <a:rPr lang="en-AU" dirty="0">
                    <a:solidFill>
                      <a:srgbClr val="000000"/>
                    </a:solidFill>
                    <a:latin typeface="Consolas" panose="020B0609020204030204" pitchFamily="49" charset="0"/>
                  </a:rPr>
                  <a:t>(</a:t>
                </a:r>
                <a:r>
                  <a:rPr lang="en-AU" dirty="0" err="1">
                    <a:solidFill>
                      <a:srgbClr val="000000"/>
                    </a:solidFill>
                    <a:latin typeface="Consolas" panose="020B0609020204030204" pitchFamily="49" charset="0"/>
                  </a:rPr>
                  <a:t>Validation.returnM</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mkPerson</a:t>
                </a:r>
                <a:r>
                  <a:rPr lang="en-AU" dirty="0">
                    <a:solidFill>
                      <a:srgbClr val="000000"/>
                    </a:solidFill>
                    <a:latin typeface="Consolas" panose="020B0609020204030204" pitchFamily="49" charset="0"/>
                  </a:rPr>
                  <a:t>)</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Validation.ap</a:t>
                </a:r>
                <a:r>
                  <a:rPr lang="en-AU" dirty="0">
                    <a:solidFill>
                      <a:srgbClr val="000000"/>
                    </a:solidFill>
                    <a:latin typeface="Consolas" panose="020B0609020204030204" pitchFamily="49" charset="0"/>
                  </a:rPr>
                  <a:t> (required name)</a:t>
                </a:r>
                <a:endParaRPr lang="en-AU" dirty="0"/>
              </a:p>
            </p:txBody>
          </p:sp>
          <p:sp>
            <p:nvSpPr>
              <p:cNvPr id="27" name="Rectangle 26"/>
              <p:cNvSpPr/>
              <p:nvPr/>
            </p:nvSpPr>
            <p:spPr>
              <a:xfrm>
                <a:off x="4314824" y="5322308"/>
                <a:ext cx="1781176"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sp>
          <p:nvSpPr>
            <p:cNvPr id="46" name="Rectangle 45"/>
            <p:cNvSpPr/>
            <p:nvPr/>
          </p:nvSpPr>
          <p:spPr>
            <a:xfrm>
              <a:off x="506728" y="5694205"/>
              <a:ext cx="2350771" cy="230980"/>
            </a:xfrm>
            <a:prstGeom prst="rect">
              <a:avLst/>
            </a:prstGeom>
            <a:noFill/>
            <a:ln w="28575">
              <a:solidFill>
                <a:schemeClr val="accent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grpSp>
        <p:nvGrpSpPr>
          <p:cNvPr id="19" name="Group 18"/>
          <p:cNvGrpSpPr/>
          <p:nvPr/>
        </p:nvGrpSpPr>
        <p:grpSpPr>
          <a:xfrm>
            <a:off x="7353299" y="1774150"/>
            <a:ext cx="4525880" cy="1508105"/>
            <a:chOff x="5275346" y="1779031"/>
            <a:chExt cx="4525880" cy="1508105"/>
          </a:xfrm>
        </p:grpSpPr>
        <p:grpSp>
          <p:nvGrpSpPr>
            <p:cNvPr id="43" name="Group 42"/>
            <p:cNvGrpSpPr/>
            <p:nvPr/>
          </p:nvGrpSpPr>
          <p:grpSpPr>
            <a:xfrm>
              <a:off x="5275346" y="1779031"/>
              <a:ext cx="4525880" cy="1508105"/>
              <a:chOff x="8104271" y="1774150"/>
              <a:chExt cx="4525880" cy="1508105"/>
            </a:xfrm>
          </p:grpSpPr>
          <p:sp>
            <p:nvSpPr>
              <p:cNvPr id="23" name="Rectangle 22"/>
              <p:cNvSpPr/>
              <p:nvPr/>
            </p:nvSpPr>
            <p:spPr>
              <a:xfrm>
                <a:off x="8104271" y="1774150"/>
                <a:ext cx="2769733" cy="584775"/>
              </a:xfrm>
              <a:prstGeom prst="rect">
                <a:avLst/>
              </a:prstGeom>
            </p:spPr>
            <p:txBody>
              <a:bodyPr wrap="none">
                <a:spAutoFit/>
              </a:bodyPr>
              <a:lstStyle/>
              <a:p>
                <a:r>
                  <a:rPr lang="en-AU" sz="3200" b="1" dirty="0">
                    <a:solidFill>
                      <a:schemeClr val="accent5">
                        <a:lumMod val="75000"/>
                      </a:schemeClr>
                    </a:solidFill>
                  </a:rPr>
                  <a:t>F#: </a:t>
                </a:r>
                <a:r>
                  <a:rPr lang="en-AU" sz="3200" b="1" dirty="0" err="1">
                    <a:solidFill>
                      <a:schemeClr val="accent5">
                        <a:lumMod val="75000"/>
                      </a:schemeClr>
                    </a:solidFill>
                  </a:rPr>
                  <a:t>Async</a:t>
                </a:r>
                <a:r>
                  <a:rPr lang="en-AU" sz="3200" b="1" dirty="0">
                    <a:solidFill>
                      <a:schemeClr val="accent5">
                        <a:lumMod val="75000"/>
                      </a:schemeClr>
                    </a:solidFill>
                  </a:rPr>
                  <a:t> </a:t>
                </a:r>
                <a:r>
                  <a:rPr lang="en-AU" b="1" dirty="0">
                    <a:solidFill>
                      <a:schemeClr val="accent5">
                        <a:lumMod val="75000"/>
                      </a:schemeClr>
                    </a:solidFill>
                  </a:rPr>
                  <a:t>(</a:t>
                </a:r>
                <a:r>
                  <a:rPr lang="en-AU" b="1" dirty="0" err="1">
                    <a:solidFill>
                      <a:schemeClr val="accent5">
                        <a:lumMod val="75000"/>
                      </a:schemeClr>
                    </a:solidFill>
                  </a:rPr>
                  <a:t>FSharpx</a:t>
                </a:r>
                <a:r>
                  <a:rPr lang="en-AU" b="1" dirty="0">
                    <a:solidFill>
                      <a:schemeClr val="accent5">
                        <a:lumMod val="75000"/>
                      </a:schemeClr>
                    </a:solidFill>
                  </a:rPr>
                  <a:t>)</a:t>
                </a:r>
                <a:endParaRPr lang="en-AU" dirty="0">
                  <a:solidFill>
                    <a:schemeClr val="accent1">
                      <a:lumMod val="75000"/>
                    </a:schemeClr>
                  </a:solidFill>
                </a:endParaRPr>
              </a:p>
            </p:txBody>
          </p:sp>
          <p:sp>
            <p:nvSpPr>
              <p:cNvPr id="24" name="Rectangle 23"/>
              <p:cNvSpPr/>
              <p:nvPr/>
            </p:nvSpPr>
            <p:spPr>
              <a:xfrm>
                <a:off x="8104271" y="2358925"/>
                <a:ext cx="4525880" cy="923330"/>
              </a:xfrm>
              <a:prstGeom prst="rect">
                <a:avLst/>
              </a:prstGeom>
            </p:spPr>
            <p:txBody>
              <a:bodyPr wrap="square">
                <a:spAutoFit/>
              </a:bodyPr>
              <a:lstStyle/>
              <a:p>
                <a:r>
                  <a:rPr lang="en-AU" dirty="0" err="1">
                    <a:solidFill>
                      <a:srgbClr val="000000"/>
                    </a:solidFill>
                    <a:latin typeface="Consolas" panose="020B0609020204030204" pitchFamily="49" charset="0"/>
                  </a:rPr>
                  <a:t>Async.returnM</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addInts</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Async.ap</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getIntFromWebService</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Async.ap</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getIntFromDisk</a:t>
                </a:r>
                <a:endParaRPr lang="en-AU" dirty="0"/>
              </a:p>
            </p:txBody>
          </p:sp>
          <p:sp>
            <p:nvSpPr>
              <p:cNvPr id="28" name="Rectangle 27"/>
              <p:cNvSpPr/>
              <p:nvPr/>
            </p:nvSpPr>
            <p:spPr>
              <a:xfrm>
                <a:off x="8496299" y="2693290"/>
                <a:ext cx="1143001"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sp>
          <p:nvSpPr>
            <p:cNvPr id="47" name="Rectangle 46"/>
            <p:cNvSpPr/>
            <p:nvPr/>
          </p:nvSpPr>
          <p:spPr>
            <a:xfrm>
              <a:off x="5333039" y="2423454"/>
              <a:ext cx="1715461" cy="230980"/>
            </a:xfrm>
            <a:prstGeom prst="rect">
              <a:avLst/>
            </a:prstGeom>
            <a:noFill/>
            <a:ln w="28575">
              <a:solidFill>
                <a:schemeClr val="accent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dirty="0"/>
            </a:p>
          </p:txBody>
        </p:sp>
        <p:sp>
          <p:nvSpPr>
            <p:cNvPr id="48" name="Rectangle 47"/>
            <p:cNvSpPr/>
            <p:nvPr/>
          </p:nvSpPr>
          <p:spPr>
            <a:xfrm>
              <a:off x="5667374" y="2974655"/>
              <a:ext cx="1143001"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spTree>
    <p:extLst>
      <p:ext uri="{BB962C8B-B14F-4D97-AF65-F5344CB8AC3E}">
        <p14:creationId xmlns:p14="http://schemas.microsoft.com/office/powerpoint/2010/main" val="15996906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Applicative</a:t>
            </a:r>
            <a:br>
              <a:rPr lang="en-AU" dirty="0"/>
            </a:br>
            <a:r>
              <a:rPr lang="en-AU" sz="2800" dirty="0" err="1">
                <a:solidFill>
                  <a:srgbClr val="4472C4">
                    <a:lumMod val="75000"/>
                  </a:srgbClr>
                </a:solidFill>
              </a:rPr>
              <a:t>Applicatives</a:t>
            </a:r>
            <a:r>
              <a:rPr lang="en-AU" sz="2800" dirty="0">
                <a:solidFill>
                  <a:srgbClr val="4472C4">
                    <a:lumMod val="75000"/>
                  </a:srgbClr>
                </a:solidFill>
              </a:rPr>
              <a:t> and </a:t>
            </a:r>
            <a:r>
              <a:rPr lang="en-AU" sz="2800" dirty="0" err="1">
                <a:solidFill>
                  <a:srgbClr val="4472C4">
                    <a:lumMod val="75000"/>
                  </a:srgbClr>
                </a:solidFill>
              </a:rPr>
              <a:t>Async</a:t>
            </a:r>
            <a:endParaRPr lang="en-AU" dirty="0"/>
          </a:p>
        </p:txBody>
      </p:sp>
      <p:sp>
        <p:nvSpPr>
          <p:cNvPr id="10" name="Rectangle 9"/>
          <p:cNvSpPr/>
          <p:nvPr/>
        </p:nvSpPr>
        <p:spPr>
          <a:xfrm>
            <a:off x="400671" y="1835361"/>
            <a:ext cx="7035189" cy="2031325"/>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prepareViewModel</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userId</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itemId</a:t>
            </a:r>
            <a:r>
              <a:rPr lang="en-AU" dirty="0">
                <a:solidFill>
                  <a:srgbClr val="000000"/>
                </a:solidFill>
                <a:latin typeface="Consolas" panose="020B0609020204030204" pitchFamily="49" charset="0"/>
              </a:rPr>
              <a:t> =</a:t>
            </a:r>
          </a:p>
          <a:p>
            <a:r>
              <a:rPr lang="en-AU" dirty="0">
                <a:solidFill>
                  <a:srgbClr val="000000"/>
                </a:solidFill>
                <a:latin typeface="Consolas" panose="020B0609020204030204" pitchFamily="49" charset="0"/>
              </a:rPr>
              <a:t>  </a:t>
            </a:r>
            <a:r>
              <a:rPr lang="en-AU" dirty="0" err="1">
                <a:solidFill>
                  <a:srgbClr val="0000FF"/>
                </a:solidFill>
                <a:latin typeface="Consolas" panose="020B0609020204030204" pitchFamily="49" charset="0"/>
              </a:rPr>
              <a:t>async</a:t>
            </a:r>
            <a:r>
              <a:rPr lang="en-AU" dirty="0">
                <a:solidFill>
                  <a:srgbClr val="000000"/>
                </a:solidFill>
                <a:latin typeface="Consolas" panose="020B0609020204030204" pitchFamily="49" charset="0"/>
              </a:rPr>
              <a:t> {</a:t>
            </a: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user       = </a:t>
            </a:r>
            <a:r>
              <a:rPr lang="en-AU" dirty="0" err="1">
                <a:solidFill>
                  <a:srgbClr val="000000"/>
                </a:solidFill>
                <a:latin typeface="Consolas" panose="020B0609020204030204" pitchFamily="49" charset="0"/>
              </a:rPr>
              <a:t>getUserAsync</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userId</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categories = </a:t>
            </a:r>
            <a:r>
              <a:rPr lang="en-AU" dirty="0" err="1">
                <a:solidFill>
                  <a:srgbClr val="000000"/>
                </a:solidFill>
                <a:latin typeface="Consolas" panose="020B0609020204030204" pitchFamily="49" charset="0"/>
              </a:rPr>
              <a:t>getAllCategoriesAsync</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let! </a:t>
            </a:r>
            <a:r>
              <a:rPr lang="en-AU" dirty="0">
                <a:solidFill>
                  <a:srgbClr val="000000"/>
                </a:solidFill>
                <a:latin typeface="Consolas" panose="020B0609020204030204" pitchFamily="49" charset="0"/>
              </a:rPr>
              <a:t>item       = </a:t>
            </a:r>
            <a:r>
              <a:rPr lang="en-AU" dirty="0" err="1">
                <a:solidFill>
                  <a:srgbClr val="000000"/>
                </a:solidFill>
                <a:latin typeface="Consolas" panose="020B0609020204030204" pitchFamily="49" charset="0"/>
              </a:rPr>
              <a:t>getItemAsync</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itemId</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return</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makeViewModel</a:t>
            </a:r>
            <a:r>
              <a:rPr lang="en-AU" dirty="0">
                <a:solidFill>
                  <a:srgbClr val="000000"/>
                </a:solidFill>
                <a:latin typeface="Consolas" panose="020B0609020204030204" pitchFamily="49" charset="0"/>
              </a:rPr>
              <a:t> user categories item</a:t>
            </a:r>
          </a:p>
          <a:p>
            <a:r>
              <a:rPr lang="en-AU" dirty="0">
                <a:solidFill>
                  <a:srgbClr val="000000"/>
                </a:solidFill>
                <a:latin typeface="Consolas" panose="020B0609020204030204" pitchFamily="49" charset="0"/>
              </a:rPr>
              <a:t>  }</a:t>
            </a:r>
          </a:p>
        </p:txBody>
      </p:sp>
      <p:sp>
        <p:nvSpPr>
          <p:cNvPr id="14" name="Rectangle 13"/>
          <p:cNvSpPr/>
          <p:nvPr/>
        </p:nvSpPr>
        <p:spPr>
          <a:xfrm>
            <a:off x="400671" y="4799063"/>
            <a:ext cx="7035189" cy="1477328"/>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prepareViewModel</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userId</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itemId</a:t>
            </a:r>
            <a:r>
              <a:rPr lang="en-AU" dirty="0">
                <a:solidFill>
                  <a:srgbClr val="000000"/>
                </a:solidFill>
                <a:latin typeface="Consolas" panose="020B0609020204030204" pitchFamily="49" charset="0"/>
              </a:rPr>
              <a:t> =</a:t>
            </a:r>
          </a:p>
          <a:p>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makeViewModel</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&lt;!&gt; </a:t>
            </a:r>
            <a:r>
              <a:rPr lang="en-AU" dirty="0" err="1">
                <a:solidFill>
                  <a:srgbClr val="000000"/>
                </a:solidFill>
                <a:latin typeface="Consolas" panose="020B0609020204030204" pitchFamily="49" charset="0"/>
              </a:rPr>
              <a:t>getUserAsync</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userId</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    &lt;*&gt; </a:t>
            </a:r>
            <a:r>
              <a:rPr lang="en-AU" dirty="0" err="1">
                <a:solidFill>
                  <a:srgbClr val="000000"/>
                </a:solidFill>
                <a:latin typeface="Consolas" panose="020B0609020204030204" pitchFamily="49" charset="0"/>
              </a:rPr>
              <a:t>getAllCategoriesAsync</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&lt;*&gt; </a:t>
            </a:r>
            <a:r>
              <a:rPr lang="en-AU" dirty="0" err="1">
                <a:solidFill>
                  <a:srgbClr val="000000"/>
                </a:solidFill>
                <a:latin typeface="Consolas" panose="020B0609020204030204" pitchFamily="49" charset="0"/>
              </a:rPr>
              <a:t>getItemAsync</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itemId</a:t>
            </a:r>
            <a:endParaRPr lang="en-AU" dirty="0">
              <a:solidFill>
                <a:srgbClr val="000000"/>
              </a:solidFill>
              <a:latin typeface="Consolas" panose="020B0609020204030204" pitchFamily="49" charset="0"/>
            </a:endParaRPr>
          </a:p>
        </p:txBody>
      </p:sp>
      <p:sp>
        <p:nvSpPr>
          <p:cNvPr id="16" name="TextBox 15"/>
          <p:cNvSpPr txBox="1"/>
          <p:nvPr/>
        </p:nvSpPr>
        <p:spPr>
          <a:xfrm>
            <a:off x="104035" y="5353061"/>
            <a:ext cx="596580" cy="369332"/>
          </a:xfrm>
          <a:prstGeom prst="rect">
            <a:avLst/>
          </a:prstGeom>
          <a:noFill/>
        </p:spPr>
        <p:txBody>
          <a:bodyPr wrap="square" rtlCol="0">
            <a:spAutoFit/>
          </a:bodyPr>
          <a:lstStyle/>
          <a:p>
            <a:r>
              <a:rPr lang="en-AU" dirty="0">
                <a:solidFill>
                  <a:schemeClr val="accent6"/>
                </a:solidFill>
              </a:rPr>
              <a:t>map</a:t>
            </a:r>
          </a:p>
        </p:txBody>
      </p:sp>
      <p:sp>
        <p:nvSpPr>
          <p:cNvPr id="18" name="TextBox 17"/>
          <p:cNvSpPr txBox="1"/>
          <p:nvPr/>
        </p:nvSpPr>
        <p:spPr>
          <a:xfrm>
            <a:off x="1654" y="5630060"/>
            <a:ext cx="698961" cy="369332"/>
          </a:xfrm>
          <a:prstGeom prst="rect">
            <a:avLst/>
          </a:prstGeom>
          <a:noFill/>
        </p:spPr>
        <p:txBody>
          <a:bodyPr wrap="square" rtlCol="0">
            <a:spAutoFit/>
          </a:bodyPr>
          <a:lstStyle/>
          <a:p>
            <a:r>
              <a:rPr lang="en-AU" dirty="0">
                <a:solidFill>
                  <a:schemeClr val="accent6"/>
                </a:solidFill>
              </a:rPr>
              <a:t>apply</a:t>
            </a:r>
          </a:p>
        </p:txBody>
      </p:sp>
      <p:sp>
        <p:nvSpPr>
          <p:cNvPr id="19" name="TextBox 18"/>
          <p:cNvSpPr txBox="1"/>
          <p:nvPr/>
        </p:nvSpPr>
        <p:spPr>
          <a:xfrm>
            <a:off x="0" y="5907059"/>
            <a:ext cx="698961" cy="369332"/>
          </a:xfrm>
          <a:prstGeom prst="rect">
            <a:avLst/>
          </a:prstGeom>
          <a:noFill/>
        </p:spPr>
        <p:txBody>
          <a:bodyPr wrap="square" rtlCol="0">
            <a:spAutoFit/>
          </a:bodyPr>
          <a:lstStyle/>
          <a:p>
            <a:r>
              <a:rPr lang="en-AU" dirty="0">
                <a:solidFill>
                  <a:schemeClr val="accent6"/>
                </a:solidFill>
              </a:rPr>
              <a:t>apply</a:t>
            </a:r>
          </a:p>
        </p:txBody>
      </p:sp>
      <p:sp>
        <p:nvSpPr>
          <p:cNvPr id="20" name="Rectangle 19"/>
          <p:cNvSpPr/>
          <p:nvPr/>
        </p:nvSpPr>
        <p:spPr>
          <a:xfrm>
            <a:off x="5351228" y="4522065"/>
            <a:ext cx="6734782" cy="1754326"/>
          </a:xfrm>
          <a:prstGeom prst="rect">
            <a:avLst/>
          </a:prstGeom>
        </p:spPr>
        <p:txBody>
          <a:bodyPr wrap="square">
            <a:spAutoFit/>
          </a:bodyPr>
          <a:lstStyle/>
          <a:p>
            <a:r>
              <a:rPr lang="en-AU" dirty="0" err="1">
                <a:solidFill>
                  <a:schemeClr val="accent1"/>
                </a:solidFill>
                <a:latin typeface="Consolas" panose="020B0609020204030204" pitchFamily="49" charset="0"/>
                <a:cs typeface="Consolas" panose="020B0609020204030204" pitchFamily="49" charset="0"/>
              </a:rPr>
              <a:t>prepareViewModel</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UserId</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ItemId</a:t>
            </a:r>
            <a:r>
              <a:rPr lang="en-AU" dirty="0">
                <a:solidFill>
                  <a:srgbClr val="8F4E8B"/>
                </a:solidFill>
                <a:latin typeface="Consolas" panose="020B0609020204030204" pitchFamily="49" charset="0"/>
                <a:cs typeface="Consolas" panose="020B0609020204030204" pitchFamily="49" charset="0"/>
              </a:rPr>
              <a:t> -&gt; </a:t>
            </a:r>
            <a:r>
              <a:rPr lang="en-AU" dirty="0">
                <a:solidFill>
                  <a:schemeClr val="accent2"/>
                </a:solidFill>
                <a:latin typeface="Consolas" panose="020B0609020204030204" pitchFamily="49" charset="0"/>
                <a:cs typeface="Consolas" panose="020B0609020204030204" pitchFamily="49" charset="0"/>
              </a:rPr>
              <a:t>IO </a:t>
            </a:r>
            <a:r>
              <a:rPr lang="en-AU" dirty="0" err="1">
                <a:solidFill>
                  <a:schemeClr val="accent2"/>
                </a:solidFill>
                <a:latin typeface="Consolas" panose="020B0609020204030204" pitchFamily="49" charset="0"/>
                <a:cs typeface="Consolas" panose="020B0609020204030204" pitchFamily="49" charset="0"/>
              </a:rPr>
              <a:t>ViewModel</a:t>
            </a:r>
            <a:br>
              <a:rPr lang="en-AU" dirty="0">
                <a:solidFill>
                  <a:schemeClr val="accent2"/>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prepareViewModel</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userId</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itemId</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runConcurrently</a:t>
            </a:r>
            <a:r>
              <a:rPr lang="en-AU" dirty="0">
                <a:latin typeface="Consolas" panose="020B0609020204030204" pitchFamily="49" charset="0"/>
                <a:cs typeface="Consolas" panose="020B0609020204030204" pitchFamily="49" charset="0"/>
              </a:rPr>
              <a:t> $</a:t>
            </a:r>
          </a:p>
          <a:p>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makeViewModel</a:t>
            </a:r>
            <a:endParaRPr lang="en-AU" dirty="0">
              <a:latin typeface="Consolas" panose="020B0609020204030204" pitchFamily="49" charset="0"/>
              <a:cs typeface="Consolas" panose="020B0609020204030204" pitchFamily="49" charset="0"/>
            </a:endParaRPr>
          </a:p>
          <a:p>
            <a:r>
              <a:rPr lang="en-AU" dirty="0">
                <a:latin typeface="Consolas" panose="020B0609020204030204" pitchFamily="49" charset="0"/>
                <a:cs typeface="Consolas" panose="020B0609020204030204" pitchFamily="49" charset="0"/>
              </a:rPr>
              <a:t>    &lt;$&gt; </a:t>
            </a:r>
            <a:r>
              <a:rPr lang="en-AU" dirty="0">
                <a:solidFill>
                  <a:srgbClr val="C00000"/>
                </a:solidFill>
                <a:latin typeface="Consolas" panose="020B0609020204030204" pitchFamily="49" charset="0"/>
                <a:cs typeface="Consolas" panose="020B0609020204030204" pitchFamily="49" charset="0"/>
              </a:rPr>
              <a:t>Concurrently</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getUserAsync</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userId</a:t>
            </a:r>
            <a:r>
              <a:rPr lang="en-AU" dirty="0">
                <a:latin typeface="Consolas" panose="020B0609020204030204" pitchFamily="49" charset="0"/>
                <a:cs typeface="Consolas" panose="020B0609020204030204" pitchFamily="49" charset="0"/>
              </a:rPr>
              <a:t>)</a:t>
            </a:r>
          </a:p>
          <a:p>
            <a:r>
              <a:rPr lang="en-AU" dirty="0">
                <a:latin typeface="Consolas" panose="020B0609020204030204" pitchFamily="49" charset="0"/>
                <a:cs typeface="Consolas" panose="020B0609020204030204" pitchFamily="49" charset="0"/>
              </a:rPr>
              <a:t>    &lt;*&gt; </a:t>
            </a:r>
            <a:r>
              <a:rPr lang="en-AU" dirty="0">
                <a:solidFill>
                  <a:srgbClr val="C00000"/>
                </a:solidFill>
                <a:latin typeface="Consolas" panose="020B0609020204030204" pitchFamily="49" charset="0"/>
                <a:cs typeface="Consolas" panose="020B0609020204030204" pitchFamily="49" charset="0"/>
              </a:rPr>
              <a:t>Concurrently</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getAllCategoriesAsync</a:t>
            </a:r>
            <a:endParaRPr lang="en-AU" dirty="0">
              <a:latin typeface="Consolas" panose="020B0609020204030204" pitchFamily="49" charset="0"/>
              <a:cs typeface="Consolas" panose="020B0609020204030204" pitchFamily="49" charset="0"/>
            </a:endParaRPr>
          </a:p>
          <a:p>
            <a:r>
              <a:rPr lang="en-AU" dirty="0">
                <a:latin typeface="Consolas" panose="020B0609020204030204" pitchFamily="49" charset="0"/>
                <a:cs typeface="Consolas" panose="020B0609020204030204" pitchFamily="49" charset="0"/>
              </a:rPr>
              <a:t>    &lt;*&gt; </a:t>
            </a:r>
            <a:r>
              <a:rPr lang="en-AU" dirty="0">
                <a:solidFill>
                  <a:srgbClr val="C00000"/>
                </a:solidFill>
                <a:latin typeface="Consolas" panose="020B0609020204030204" pitchFamily="49" charset="0"/>
                <a:cs typeface="Consolas" panose="020B0609020204030204" pitchFamily="49" charset="0"/>
              </a:rPr>
              <a:t>Concurrently</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getItemAsync</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itemId</a:t>
            </a:r>
            <a:r>
              <a:rPr lang="en-AU" dirty="0">
                <a:latin typeface="Consolas" panose="020B0609020204030204" pitchFamily="49" charset="0"/>
                <a:cs typeface="Consolas" panose="020B0609020204030204" pitchFamily="49" charset="0"/>
              </a:rPr>
              <a:t>)</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2575" y="1835361"/>
            <a:ext cx="2706604" cy="2442784"/>
          </a:xfrm>
          <a:prstGeom prst="rect">
            <a:avLst/>
          </a:prstGeom>
        </p:spPr>
      </p:pic>
    </p:spTree>
    <p:extLst>
      <p:ext uri="{BB962C8B-B14F-4D97-AF65-F5344CB8AC3E}">
        <p14:creationId xmlns:p14="http://schemas.microsoft.com/office/powerpoint/2010/main" val="2648589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5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25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25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5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25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P spid="19" grpId="0"/>
      <p:bldP spid="20"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Command Line Arguments with </a:t>
            </a:r>
            <a:r>
              <a:rPr lang="en-AU" dirty="0" err="1"/>
              <a:t>Applicatives</a:t>
            </a:r>
            <a:endParaRPr lang="en-AU" dirty="0"/>
          </a:p>
        </p:txBody>
      </p:sp>
    </p:spTree>
    <p:extLst>
      <p:ext uri="{BB962C8B-B14F-4D97-AF65-F5344CB8AC3E}">
        <p14:creationId xmlns:p14="http://schemas.microsoft.com/office/powerpoint/2010/main" val="72471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Monads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7987" y="4386262"/>
            <a:ext cx="4337233" cy="2173719"/>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819" y="4386262"/>
            <a:ext cx="3230481" cy="2173719"/>
          </a:xfrm>
          <a:prstGeom prst="rect">
            <a:avLst/>
          </a:prstGeom>
        </p:spPr>
      </p:pic>
    </p:spTree>
    <p:extLst>
      <p:ext uri="{BB962C8B-B14F-4D97-AF65-F5344CB8AC3E}">
        <p14:creationId xmlns:p14="http://schemas.microsoft.com/office/powerpoint/2010/main" val="25882179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Monad</a:t>
            </a:r>
            <a:br>
              <a:rPr lang="en-AU" dirty="0"/>
            </a:br>
            <a:r>
              <a:rPr lang="en-AU" sz="2800" dirty="0">
                <a:solidFill>
                  <a:srgbClr val="4472C4">
                    <a:lumMod val="75000"/>
                  </a:srgbClr>
                </a:solidFill>
              </a:rPr>
              <a:t>Life without Monads</a:t>
            </a:r>
            <a:endParaRPr lang="en-AU" dirty="0"/>
          </a:p>
        </p:txBody>
      </p:sp>
      <p:sp>
        <p:nvSpPr>
          <p:cNvPr id="27" name="Rectangle 26"/>
          <p:cNvSpPr/>
          <p:nvPr/>
        </p:nvSpPr>
        <p:spPr>
          <a:xfrm>
            <a:off x="313084" y="1799388"/>
            <a:ext cx="4996881" cy="923330"/>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usersMap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Map </a:t>
            </a:r>
            <a:r>
              <a:rPr lang="en-AU" dirty="0" err="1">
                <a:solidFill>
                  <a:schemeClr val="accent2"/>
                </a:solidFill>
                <a:latin typeface="Consolas" panose="020B0609020204030204" pitchFamily="49" charset="0"/>
                <a:cs typeface="Consolas" panose="020B0609020204030204" pitchFamily="49" charset="0"/>
              </a:rPr>
              <a:t>UserId</a:t>
            </a:r>
            <a:r>
              <a:rPr lang="en-AU" dirty="0">
                <a:solidFill>
                  <a:schemeClr val="accent2"/>
                </a:solidFill>
                <a:latin typeface="Consolas" panose="020B0609020204030204" pitchFamily="49" charset="0"/>
                <a:cs typeface="Consolas" panose="020B0609020204030204" pitchFamily="49" charset="0"/>
              </a:rPr>
              <a:t> User </a:t>
            </a:r>
            <a:br>
              <a:rPr lang="en-AU" dirty="0">
                <a:solidFill>
                  <a:schemeClr val="accent2"/>
                </a:solidFill>
                <a:latin typeface="Consolas" panose="020B0609020204030204" pitchFamily="49" charset="0"/>
                <a:cs typeface="Consolas" panose="020B0609020204030204" pitchFamily="49" charset="0"/>
              </a:rPr>
            </a:br>
            <a:r>
              <a:rPr lang="en-AU" dirty="0" err="1">
                <a:solidFill>
                  <a:schemeClr val="accent1"/>
                </a:solidFill>
                <a:latin typeface="Consolas" panose="020B0609020204030204" pitchFamily="49" charset="0"/>
                <a:cs typeface="Consolas" panose="020B0609020204030204" pitchFamily="49" charset="0"/>
              </a:rPr>
              <a:t>userRoleMap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Map User Role</a:t>
            </a:r>
          </a:p>
          <a:p>
            <a:r>
              <a:rPr lang="en-AU" dirty="0" err="1">
                <a:solidFill>
                  <a:schemeClr val="accent1"/>
                </a:solidFill>
                <a:latin typeface="Consolas" panose="020B0609020204030204" pitchFamily="49" charset="0"/>
                <a:cs typeface="Consolas" panose="020B0609020204030204" pitchFamily="49" charset="0"/>
              </a:rPr>
              <a:t>roleDisplayNameMap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Map Role String</a:t>
            </a:r>
            <a:endParaRPr lang="en-AU" dirty="0">
              <a:solidFill>
                <a:srgbClr val="C00000"/>
              </a:solidFill>
              <a:latin typeface="Consolas" panose="020B0609020204030204" pitchFamily="49" charset="0"/>
              <a:cs typeface="Consolas" panose="020B0609020204030204" pitchFamily="49" charset="0"/>
            </a:endParaRPr>
          </a:p>
        </p:txBody>
      </p:sp>
      <p:sp>
        <p:nvSpPr>
          <p:cNvPr id="33" name="Rectangle 32"/>
          <p:cNvSpPr/>
          <p:nvPr/>
        </p:nvSpPr>
        <p:spPr>
          <a:xfrm>
            <a:off x="322609" y="3290096"/>
            <a:ext cx="5756704" cy="3139321"/>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lookupUserRoleName</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UserId</a:t>
            </a:r>
            <a:r>
              <a:rPr lang="en-AU" dirty="0">
                <a:solidFill>
                  <a:srgbClr val="453A6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String</a:t>
            </a:r>
            <a:br>
              <a:rPr lang="en-AU" dirty="0">
                <a:solidFill>
                  <a:srgbClr val="C00000"/>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lookupUserRoleName</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userId</a:t>
            </a:r>
            <a:r>
              <a:rPr lang="en-AU" dirty="0">
                <a:latin typeface="Consolas" panose="020B0609020204030204" pitchFamily="49" charset="0"/>
                <a:cs typeface="Consolas" panose="020B0609020204030204" pitchFamily="49" charset="0"/>
              </a:rPr>
              <a:t> =</a:t>
            </a:r>
          </a:p>
          <a:p>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case</a:t>
            </a:r>
            <a:r>
              <a:rPr lang="en-AU" dirty="0">
                <a:latin typeface="Consolas" panose="020B0609020204030204" pitchFamily="49" charset="0"/>
                <a:cs typeface="Consolas" panose="020B0609020204030204" pitchFamily="49" charset="0"/>
              </a:rPr>
              <a:t> lookup </a:t>
            </a:r>
            <a:r>
              <a:rPr lang="en-AU" dirty="0" err="1">
                <a:latin typeface="Consolas" panose="020B0609020204030204" pitchFamily="49" charset="0"/>
                <a:cs typeface="Consolas" panose="020B0609020204030204" pitchFamily="49" charset="0"/>
              </a:rPr>
              <a:t>usersMap</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userId</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of</a:t>
            </a:r>
          </a:p>
          <a:p>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rPr>
              <a:t>Just</a:t>
            </a:r>
            <a:r>
              <a:rPr lang="en-AU" dirty="0">
                <a:latin typeface="Consolas" panose="020B0609020204030204" pitchFamily="49" charset="0"/>
                <a:cs typeface="Consolas" panose="020B0609020204030204" pitchFamily="49" charset="0"/>
              </a:rPr>
              <a:t> user -&gt;</a:t>
            </a:r>
          </a:p>
          <a:p>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case</a:t>
            </a:r>
            <a:r>
              <a:rPr lang="en-AU" dirty="0">
                <a:latin typeface="Consolas" panose="020B0609020204030204" pitchFamily="49" charset="0"/>
                <a:cs typeface="Consolas" panose="020B0609020204030204" pitchFamily="49" charset="0"/>
              </a:rPr>
              <a:t> lookup </a:t>
            </a:r>
            <a:r>
              <a:rPr lang="en-AU" dirty="0" err="1">
                <a:latin typeface="Consolas" panose="020B0609020204030204" pitchFamily="49" charset="0"/>
                <a:cs typeface="Consolas" panose="020B0609020204030204" pitchFamily="49" charset="0"/>
              </a:rPr>
              <a:t>userRoleMap</a:t>
            </a:r>
            <a:r>
              <a:rPr lang="en-AU" dirty="0">
                <a:latin typeface="Consolas" panose="020B0609020204030204" pitchFamily="49" charset="0"/>
                <a:cs typeface="Consolas" panose="020B0609020204030204" pitchFamily="49" charset="0"/>
              </a:rPr>
              <a:t> user </a:t>
            </a:r>
            <a:r>
              <a:rPr lang="en-AU" dirty="0">
                <a:solidFill>
                  <a:srgbClr val="8F4E8B"/>
                </a:solidFill>
                <a:latin typeface="Consolas" panose="020B0609020204030204" pitchFamily="49" charset="0"/>
                <a:cs typeface="Consolas" panose="020B0609020204030204" pitchFamily="49" charset="0"/>
              </a:rPr>
              <a:t>of</a:t>
            </a:r>
          </a:p>
          <a:p>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rPr>
              <a:t>Just</a:t>
            </a:r>
            <a:r>
              <a:rPr lang="en-AU" dirty="0">
                <a:latin typeface="Consolas" panose="020B0609020204030204" pitchFamily="49" charset="0"/>
                <a:cs typeface="Consolas" panose="020B0609020204030204" pitchFamily="49" charset="0"/>
              </a:rPr>
              <a:t> role -&gt;</a:t>
            </a:r>
          </a:p>
          <a:p>
            <a:r>
              <a:rPr lang="en-AU" dirty="0">
                <a:latin typeface="Consolas" panose="020B0609020204030204" pitchFamily="49" charset="0"/>
                <a:cs typeface="Consolas" panose="020B0609020204030204" pitchFamily="49" charset="0"/>
              </a:rPr>
              <a:t>          lookup </a:t>
            </a:r>
            <a:r>
              <a:rPr lang="en-AU" dirty="0" err="1">
                <a:latin typeface="Consolas" panose="020B0609020204030204" pitchFamily="49" charset="0"/>
                <a:cs typeface="Consolas" panose="020B0609020204030204" pitchFamily="49" charset="0"/>
              </a:rPr>
              <a:t>roleDisplayNameMap</a:t>
            </a:r>
            <a:r>
              <a:rPr lang="en-AU" dirty="0">
                <a:latin typeface="Consolas" panose="020B0609020204030204" pitchFamily="49" charset="0"/>
                <a:cs typeface="Consolas" panose="020B0609020204030204" pitchFamily="49" charset="0"/>
              </a:rPr>
              <a:t> role</a:t>
            </a:r>
          </a:p>
          <a:p>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rPr>
              <a:t>Nothing</a:t>
            </a:r>
            <a:r>
              <a:rPr lang="en-AU" dirty="0">
                <a:latin typeface="Consolas" panose="020B0609020204030204" pitchFamily="49" charset="0"/>
                <a:cs typeface="Consolas" panose="020B0609020204030204" pitchFamily="49" charset="0"/>
              </a:rPr>
              <a:t> -&gt; </a:t>
            </a:r>
          </a:p>
          <a:p>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rPr>
              <a:t>Nothing</a:t>
            </a:r>
          </a:p>
          <a:p>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rPr>
              <a:t>Nothing</a:t>
            </a:r>
            <a:r>
              <a:rPr lang="en-AU" dirty="0">
                <a:latin typeface="Consolas" panose="020B0609020204030204" pitchFamily="49" charset="0"/>
                <a:cs typeface="Consolas" panose="020B0609020204030204" pitchFamily="49" charset="0"/>
              </a:rPr>
              <a:t> -&gt; </a:t>
            </a:r>
          </a:p>
          <a:p>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rPr>
              <a:t>Nothing</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2350" y="2722718"/>
            <a:ext cx="4506829" cy="2535091"/>
          </a:xfrm>
          <a:prstGeom prst="rect">
            <a:avLst/>
          </a:prstGeom>
        </p:spPr>
      </p:pic>
      <p:sp>
        <p:nvSpPr>
          <p:cNvPr id="8" name="Rectangle 7"/>
          <p:cNvSpPr/>
          <p:nvPr/>
        </p:nvSpPr>
        <p:spPr>
          <a:xfrm>
            <a:off x="322609" y="2821741"/>
            <a:ext cx="588334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lookup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Map </a:t>
            </a:r>
            <a:r>
              <a:rPr lang="en-AU" dirty="0">
                <a:solidFill>
                  <a:srgbClr val="C00000"/>
                </a:solidFill>
                <a:latin typeface="Consolas" panose="020B0609020204030204" pitchFamily="49" charset="0"/>
                <a:cs typeface="Consolas" panose="020B0609020204030204" pitchFamily="49" charset="0"/>
              </a:rPr>
              <a:t>key value</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key</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C00000"/>
                </a:solidFill>
                <a:latin typeface="Consolas" panose="020B0609020204030204" pitchFamily="49" charset="0"/>
                <a:cs typeface="Consolas" panose="020B0609020204030204" pitchFamily="49" charset="0"/>
              </a:rPr>
              <a:t>value</a:t>
            </a:r>
            <a:endParaRPr lang="en-AU" dirty="0"/>
          </a:p>
        </p:txBody>
      </p:sp>
    </p:spTree>
    <p:extLst>
      <p:ext uri="{BB962C8B-B14F-4D97-AF65-F5344CB8AC3E}">
        <p14:creationId xmlns:p14="http://schemas.microsoft.com/office/powerpoint/2010/main" val="11485515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5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Monad</a:t>
            </a:r>
            <a:br>
              <a:rPr lang="en-AU" dirty="0"/>
            </a:br>
            <a:r>
              <a:rPr lang="en-AU" sz="2800" dirty="0">
                <a:solidFill>
                  <a:srgbClr val="4472C4">
                    <a:lumMod val="75000"/>
                  </a:srgbClr>
                </a:solidFill>
              </a:rPr>
              <a:t>Transforming values and structures together, more powerfully</a:t>
            </a:r>
            <a:endParaRPr lang="en-AU" dirty="0"/>
          </a:p>
        </p:txBody>
      </p:sp>
      <p:sp>
        <p:nvSpPr>
          <p:cNvPr id="4" name="Rectangle 3"/>
          <p:cNvSpPr/>
          <p:nvPr/>
        </p:nvSpPr>
        <p:spPr>
          <a:xfrm>
            <a:off x="322609" y="2216149"/>
            <a:ext cx="676980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apply</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Applicative</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grpSp>
        <p:nvGrpSpPr>
          <p:cNvPr id="5" name="Group 4"/>
          <p:cNvGrpSpPr/>
          <p:nvPr/>
        </p:nvGrpSpPr>
        <p:grpSpPr>
          <a:xfrm>
            <a:off x="322609" y="2625724"/>
            <a:ext cx="4030316" cy="1059381"/>
            <a:chOff x="322609" y="2216149"/>
            <a:chExt cx="4030316" cy="1059381"/>
          </a:xfrm>
        </p:grpSpPr>
        <p:sp>
          <p:nvSpPr>
            <p:cNvPr id="6" name="Rectangle 5"/>
            <p:cNvSpPr/>
            <p:nvPr/>
          </p:nvSpPr>
          <p:spPr>
            <a:xfrm>
              <a:off x="1503611" y="2216149"/>
              <a:ext cx="982414"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7" name="TextBox 6"/>
            <p:cNvSpPr txBox="1"/>
            <p:nvPr/>
          </p:nvSpPr>
          <p:spPr>
            <a:xfrm>
              <a:off x="322609" y="2906198"/>
              <a:ext cx="4030316" cy="369332"/>
            </a:xfrm>
            <a:prstGeom prst="rect">
              <a:avLst/>
            </a:prstGeom>
            <a:noFill/>
          </p:spPr>
          <p:txBody>
            <a:bodyPr wrap="square" rtlCol="0">
              <a:spAutoFit/>
            </a:bodyPr>
            <a:lstStyle/>
            <a:p>
              <a:pPr algn="r"/>
              <a:r>
                <a:rPr lang="en-AU" dirty="0">
                  <a:solidFill>
                    <a:schemeClr val="accent6"/>
                  </a:solidFill>
                </a:rPr>
                <a:t>Where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is a monad</a:t>
              </a:r>
            </a:p>
          </p:txBody>
        </p:sp>
        <p:cxnSp>
          <p:nvCxnSpPr>
            <p:cNvPr id="8" name="Straight Arrow Connector 7"/>
            <p:cNvCxnSpPr>
              <a:endCxn id="6" idx="2"/>
            </p:cNvCxnSpPr>
            <p:nvPr/>
          </p:nvCxnSpPr>
          <p:spPr>
            <a:xfrm flipH="1" flipV="1">
              <a:off x="1994818" y="2609337"/>
              <a:ext cx="523398" cy="296862"/>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322609" y="2625724"/>
            <a:ext cx="4903082" cy="1779807"/>
            <a:chOff x="322609" y="2216149"/>
            <a:chExt cx="4903082" cy="1779807"/>
          </a:xfrm>
        </p:grpSpPr>
        <p:sp>
          <p:nvSpPr>
            <p:cNvPr id="10" name="Rectangle 9"/>
            <p:cNvSpPr/>
            <p:nvPr/>
          </p:nvSpPr>
          <p:spPr>
            <a:xfrm>
              <a:off x="3885672" y="2216149"/>
              <a:ext cx="1340019"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1" name="TextBox 10"/>
            <p:cNvSpPr txBox="1"/>
            <p:nvPr/>
          </p:nvSpPr>
          <p:spPr>
            <a:xfrm>
              <a:off x="322609" y="3349625"/>
              <a:ext cx="4030316" cy="646331"/>
            </a:xfrm>
            <a:prstGeom prst="rect">
              <a:avLst/>
            </a:prstGeom>
            <a:noFill/>
          </p:spPr>
          <p:txBody>
            <a:bodyPr wrap="square" rtlCol="0">
              <a:spAutoFit/>
            </a:bodyPr>
            <a:lstStyle/>
            <a:p>
              <a:pPr algn="r"/>
              <a:r>
                <a:rPr lang="en-AU" dirty="0">
                  <a:solidFill>
                    <a:schemeClr val="accent6"/>
                  </a:solidFill>
                </a:rPr>
                <a:t>Given a function that can take an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6"/>
                  </a:solidFill>
                </a:rPr>
                <a:t>’  and produce a structure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with ‘</a:t>
              </a:r>
              <a:r>
                <a:rPr lang="en-AU" dirty="0">
                  <a:solidFill>
                    <a:srgbClr val="C00000"/>
                  </a:solidFill>
                  <a:latin typeface="Consolas" panose="020B0609020204030204" pitchFamily="49" charset="0"/>
                  <a:cs typeface="Consolas" panose="020B0609020204030204" pitchFamily="49" charset="0"/>
                </a:rPr>
                <a:t>b</a:t>
              </a:r>
              <a:r>
                <a:rPr lang="en-AU" dirty="0">
                  <a:solidFill>
                    <a:schemeClr val="accent6"/>
                  </a:solidFill>
                </a:rPr>
                <a:t>’s ‘inside’</a:t>
              </a:r>
            </a:p>
          </p:txBody>
        </p:sp>
        <p:cxnSp>
          <p:nvCxnSpPr>
            <p:cNvPr id="12" name="Straight Arrow Connector 11"/>
            <p:cNvCxnSpPr>
              <a:stCxn id="11" idx="3"/>
            </p:cNvCxnSpPr>
            <p:nvPr/>
          </p:nvCxnSpPr>
          <p:spPr>
            <a:xfrm flipV="1">
              <a:off x="4352925" y="2616462"/>
              <a:ext cx="387519" cy="1056329"/>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322609" y="2625724"/>
            <a:ext cx="5786987" cy="2243096"/>
            <a:chOff x="322609" y="2216149"/>
            <a:chExt cx="5786987" cy="2243096"/>
          </a:xfrm>
        </p:grpSpPr>
        <p:sp>
          <p:nvSpPr>
            <p:cNvPr id="14" name="Rectangle 13"/>
            <p:cNvSpPr/>
            <p:nvPr/>
          </p:nvSpPr>
          <p:spPr>
            <a:xfrm>
              <a:off x="5633346" y="2216149"/>
              <a:ext cx="47625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5" name="TextBox 14"/>
            <p:cNvSpPr txBox="1"/>
            <p:nvPr/>
          </p:nvSpPr>
          <p:spPr>
            <a:xfrm>
              <a:off x="322609" y="4089913"/>
              <a:ext cx="4030316" cy="369332"/>
            </a:xfrm>
            <a:prstGeom prst="rect">
              <a:avLst/>
            </a:prstGeom>
            <a:noFill/>
          </p:spPr>
          <p:txBody>
            <a:bodyPr wrap="square" rtlCol="0">
              <a:spAutoFit/>
            </a:bodyPr>
            <a:lstStyle/>
            <a:p>
              <a:pPr algn="r"/>
              <a:r>
                <a:rPr lang="en-AU" dirty="0">
                  <a:solidFill>
                    <a:schemeClr val="accent6"/>
                  </a:solidFill>
                </a:rPr>
                <a:t>And a structure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of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6"/>
                  </a:solidFill>
                </a:rPr>
                <a:t>’s</a:t>
              </a:r>
            </a:p>
          </p:txBody>
        </p:sp>
        <p:cxnSp>
          <p:nvCxnSpPr>
            <p:cNvPr id="16" name="Straight Arrow Connector 15"/>
            <p:cNvCxnSpPr>
              <a:stCxn id="15" idx="3"/>
              <a:endCxn id="14" idx="2"/>
            </p:cNvCxnSpPr>
            <p:nvPr/>
          </p:nvCxnSpPr>
          <p:spPr>
            <a:xfrm flipV="1">
              <a:off x="4352925" y="2609337"/>
              <a:ext cx="1518546" cy="1665242"/>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322609" y="2632846"/>
            <a:ext cx="6670364" cy="2699263"/>
            <a:chOff x="322609" y="2223271"/>
            <a:chExt cx="6670364" cy="2699263"/>
          </a:xfrm>
        </p:grpSpPr>
        <p:sp>
          <p:nvSpPr>
            <p:cNvPr id="18" name="TextBox 17"/>
            <p:cNvSpPr txBox="1"/>
            <p:nvPr/>
          </p:nvSpPr>
          <p:spPr>
            <a:xfrm>
              <a:off x="322609" y="4553202"/>
              <a:ext cx="4030316" cy="369332"/>
            </a:xfrm>
            <a:prstGeom prst="rect">
              <a:avLst/>
            </a:prstGeom>
            <a:noFill/>
          </p:spPr>
          <p:txBody>
            <a:bodyPr wrap="square" rtlCol="0">
              <a:spAutoFit/>
            </a:bodyPr>
            <a:lstStyle/>
            <a:p>
              <a:pPr algn="r"/>
              <a:r>
                <a:rPr lang="en-AU" dirty="0">
                  <a:solidFill>
                    <a:schemeClr val="accent6"/>
                  </a:solidFill>
                </a:rPr>
                <a:t>You get back a structure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of ‘</a:t>
              </a:r>
              <a:r>
                <a:rPr lang="en-AU" dirty="0">
                  <a:solidFill>
                    <a:srgbClr val="C00000"/>
                  </a:solidFill>
                  <a:latin typeface="Consolas" panose="020B0609020204030204" pitchFamily="49" charset="0"/>
                  <a:cs typeface="Consolas" panose="020B0609020204030204" pitchFamily="49" charset="0"/>
                </a:rPr>
                <a:t>b</a:t>
              </a:r>
              <a:r>
                <a:rPr lang="en-AU" dirty="0">
                  <a:solidFill>
                    <a:schemeClr val="accent6"/>
                  </a:solidFill>
                </a:rPr>
                <a:t>’s</a:t>
              </a:r>
            </a:p>
          </p:txBody>
        </p:sp>
        <p:cxnSp>
          <p:nvCxnSpPr>
            <p:cNvPr id="19" name="Straight Arrow Connector 18"/>
            <p:cNvCxnSpPr>
              <a:stCxn id="18" idx="3"/>
              <a:endCxn id="20" idx="2"/>
            </p:cNvCxnSpPr>
            <p:nvPr/>
          </p:nvCxnSpPr>
          <p:spPr>
            <a:xfrm flipV="1">
              <a:off x="4352925" y="2616459"/>
              <a:ext cx="2401923" cy="2121409"/>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516723" y="2223271"/>
              <a:ext cx="47625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sp>
        <p:nvSpPr>
          <p:cNvPr id="21" name="Rectangle 20"/>
          <p:cNvSpPr/>
          <p:nvPr/>
        </p:nvSpPr>
        <p:spPr>
          <a:xfrm>
            <a:off x="322609" y="1797049"/>
            <a:ext cx="676980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Functor</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22" name="Rectangle 21"/>
          <p:cNvSpPr/>
          <p:nvPr/>
        </p:nvSpPr>
        <p:spPr>
          <a:xfrm>
            <a:off x="322609" y="2632459"/>
            <a:ext cx="676980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bind </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Monad</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24" name="Rectangle 23"/>
          <p:cNvSpPr/>
          <p:nvPr/>
        </p:nvSpPr>
        <p:spPr>
          <a:xfrm>
            <a:off x="6284595" y="4039673"/>
            <a:ext cx="5756704" cy="923330"/>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bind</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Maybe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C00000"/>
                </a:solidFill>
                <a:latin typeface="Consolas" panose="020B0609020204030204" pitchFamily="49" charset="0"/>
                <a:cs typeface="Consolas" panose="020B0609020204030204" pitchFamily="49" charset="0"/>
              </a:rPr>
              <a:t>b</a:t>
            </a:r>
            <a:br>
              <a:rPr lang="en-AU" dirty="0">
                <a:solidFill>
                  <a:srgbClr val="C00000"/>
                </a:solidFill>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bind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Just</a:t>
            </a:r>
            <a:r>
              <a:rPr lang="en-AU" dirty="0">
                <a:latin typeface="Consolas" panose="020B0609020204030204" pitchFamily="49" charset="0"/>
                <a:cs typeface="Consolas" panose="020B0609020204030204" pitchFamily="49" charset="0"/>
              </a:rPr>
              <a:t> x) =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x</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bind _  </a:t>
            </a:r>
            <a:r>
              <a:rPr lang="en-AU" dirty="0">
                <a:solidFill>
                  <a:srgbClr val="C00000"/>
                </a:solidFill>
                <a:latin typeface="Consolas" panose="020B0609020204030204" pitchFamily="49" charset="0"/>
                <a:cs typeface="Consolas" panose="020B0609020204030204" pitchFamily="49" charset="0"/>
              </a:rPr>
              <a:t>Nothing</a:t>
            </a:r>
            <a:r>
              <a:rPr lang="en-AU" dirty="0">
                <a:latin typeface="Consolas" panose="020B0609020204030204" pitchFamily="49" charset="0"/>
                <a:cs typeface="Consolas" panose="020B0609020204030204" pitchFamily="49" charset="0"/>
              </a:rPr>
              <a:t>  = </a:t>
            </a:r>
            <a:r>
              <a:rPr lang="en-AU" dirty="0">
                <a:solidFill>
                  <a:srgbClr val="C00000"/>
                </a:solidFill>
                <a:latin typeface="Consolas" panose="020B0609020204030204" pitchFamily="49" charset="0"/>
                <a:cs typeface="Consolas" panose="020B0609020204030204" pitchFamily="49" charset="0"/>
              </a:rPr>
              <a:t>Nothing</a:t>
            </a:r>
          </a:p>
        </p:txBody>
      </p:sp>
      <p:sp>
        <p:nvSpPr>
          <p:cNvPr id="25" name="Rectangle 24"/>
          <p:cNvSpPr/>
          <p:nvPr/>
        </p:nvSpPr>
        <p:spPr>
          <a:xfrm>
            <a:off x="6284595" y="5226046"/>
            <a:ext cx="4870244" cy="1200329"/>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bind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opt =</a:t>
            </a: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match</a:t>
            </a:r>
            <a:r>
              <a:rPr lang="en-AU" dirty="0">
                <a:solidFill>
                  <a:srgbClr val="000000"/>
                </a:solidFill>
                <a:latin typeface="Consolas" panose="020B0609020204030204" pitchFamily="49" charset="0"/>
              </a:rPr>
              <a:t> opt </a:t>
            </a:r>
            <a:r>
              <a:rPr lang="en-AU" dirty="0">
                <a:solidFill>
                  <a:srgbClr val="0000FF"/>
                </a:solidFill>
                <a:latin typeface="Consolas" panose="020B0609020204030204" pitchFamily="49" charset="0"/>
              </a:rPr>
              <a:t>with</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 Some x -&gt;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x</a:t>
            </a:r>
          </a:p>
          <a:p>
            <a:r>
              <a:rPr lang="en-AU" dirty="0">
                <a:solidFill>
                  <a:srgbClr val="000000"/>
                </a:solidFill>
                <a:latin typeface="Consolas" panose="020B0609020204030204" pitchFamily="49" charset="0"/>
              </a:rPr>
              <a:t>    | None   -&gt; None</a:t>
            </a:r>
          </a:p>
        </p:txBody>
      </p:sp>
      <p:sp>
        <p:nvSpPr>
          <p:cNvPr id="26" name="Rectangle 25"/>
          <p:cNvSpPr/>
          <p:nvPr/>
        </p:nvSpPr>
        <p:spPr>
          <a:xfrm>
            <a:off x="6280099" y="3593071"/>
            <a:ext cx="2134110" cy="400110"/>
          </a:xfrm>
          <a:prstGeom prst="rect">
            <a:avLst/>
          </a:prstGeom>
        </p:spPr>
        <p:txBody>
          <a:bodyPr wrap="none">
            <a:spAutoFit/>
          </a:bodyPr>
          <a:lstStyle/>
          <a:p>
            <a:r>
              <a:rPr lang="en-AU" sz="2000" b="1" dirty="0">
                <a:solidFill>
                  <a:schemeClr val="accent1">
                    <a:lumMod val="75000"/>
                  </a:schemeClr>
                </a:solidFill>
              </a:rPr>
              <a:t>Maybe is a monad</a:t>
            </a:r>
          </a:p>
        </p:txBody>
      </p:sp>
    </p:spTree>
    <p:extLst>
      <p:ext uri="{BB962C8B-B14F-4D97-AF65-F5344CB8AC3E}">
        <p14:creationId xmlns:p14="http://schemas.microsoft.com/office/powerpoint/2010/main" val="9872727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25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250"/>
                                        <p:tgtEl>
                                          <p:spTgt spid="2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250"/>
                                        <p:tgtEl>
                                          <p:spTgt spid="2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2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5" grpId="0"/>
      <p:bldP spid="2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313084" y="4444707"/>
            <a:ext cx="5250155" cy="1200329"/>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lookupUserRole</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UserId</a:t>
            </a:r>
            <a:r>
              <a:rPr lang="en-AU" dirty="0">
                <a:solidFill>
                  <a:srgbClr val="453A6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Role</a:t>
            </a:r>
            <a:br>
              <a:rPr lang="en-AU" dirty="0">
                <a:solidFill>
                  <a:srgbClr val="C00000"/>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lookupUserRole</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userId</a:t>
            </a:r>
            <a:r>
              <a:rPr lang="en-AU" dirty="0">
                <a:latin typeface="Consolas" panose="020B0609020204030204" pitchFamily="49" charset="0"/>
                <a:cs typeface="Consolas" panose="020B0609020204030204" pitchFamily="49" charset="0"/>
              </a:rPr>
              <a:t> =</a:t>
            </a:r>
          </a:p>
          <a:p>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let</a:t>
            </a:r>
            <a:r>
              <a:rPr lang="en-AU" dirty="0">
                <a:latin typeface="Consolas" panose="020B0609020204030204" pitchFamily="49" charset="0"/>
                <a:cs typeface="Consolas" panose="020B0609020204030204" pitchFamily="49" charset="0"/>
              </a:rPr>
              <a:t> maybeUser = lookup </a:t>
            </a:r>
            <a:r>
              <a:rPr lang="en-AU" dirty="0" err="1">
                <a:latin typeface="Consolas" panose="020B0609020204030204" pitchFamily="49" charset="0"/>
                <a:cs typeface="Consolas" panose="020B0609020204030204" pitchFamily="49" charset="0"/>
              </a:rPr>
              <a:t>usersMap</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userId</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in</a:t>
            </a:r>
            <a:r>
              <a:rPr lang="en-AU" dirty="0">
                <a:latin typeface="Consolas" panose="020B0609020204030204" pitchFamily="49" charset="0"/>
                <a:cs typeface="Consolas" panose="020B0609020204030204" pitchFamily="49" charset="0"/>
              </a:rPr>
              <a:t>  lookup </a:t>
            </a:r>
            <a:r>
              <a:rPr lang="en-AU" dirty="0" err="1">
                <a:latin typeface="Consolas" panose="020B0609020204030204" pitchFamily="49" charset="0"/>
                <a:cs typeface="Consolas" panose="020B0609020204030204" pitchFamily="49" charset="0"/>
              </a:rPr>
              <a:t>userRoleMap</a:t>
            </a:r>
            <a:r>
              <a:rPr lang="en-AU" dirty="0">
                <a:latin typeface="Consolas" panose="020B0609020204030204" pitchFamily="49" charset="0"/>
                <a:cs typeface="Consolas" panose="020B0609020204030204" pitchFamily="49" charset="0"/>
              </a:rPr>
              <a:t> </a:t>
            </a:r>
            <a:r>
              <a:rPr lang="en-AU" u="wavyHeavy" dirty="0">
                <a:uFill>
                  <a:solidFill>
                    <a:srgbClr val="FF0000"/>
                  </a:solidFill>
                </a:uFill>
                <a:latin typeface="Consolas" panose="020B0609020204030204" pitchFamily="49" charset="0"/>
                <a:cs typeface="Consolas" panose="020B0609020204030204" pitchFamily="49" charset="0"/>
              </a:rPr>
              <a:t>maybeUser</a:t>
            </a:r>
            <a:endParaRPr lang="en-AU" dirty="0">
              <a:solidFill>
                <a:srgbClr val="C00000"/>
              </a:solidFill>
              <a:latin typeface="Consolas" panose="020B0609020204030204" pitchFamily="49" charset="0"/>
              <a:cs typeface="Consolas" panose="020B0609020204030204" pitchFamily="49" charset="0"/>
            </a:endParaRPr>
          </a:p>
        </p:txBody>
      </p:sp>
      <p:sp>
        <p:nvSpPr>
          <p:cNvPr id="31" name="Rectangle 30"/>
          <p:cNvSpPr/>
          <p:nvPr/>
        </p:nvSpPr>
        <p:spPr>
          <a:xfrm>
            <a:off x="313084" y="4444707"/>
            <a:ext cx="5376793" cy="1200329"/>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lookupUserRole</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UserId</a:t>
            </a:r>
            <a:r>
              <a:rPr lang="en-AU" dirty="0">
                <a:solidFill>
                  <a:srgbClr val="453A6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Role</a:t>
            </a:r>
            <a:br>
              <a:rPr lang="en-AU" dirty="0">
                <a:solidFill>
                  <a:srgbClr val="C00000"/>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lookupUserRole</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userId</a:t>
            </a:r>
            <a:r>
              <a:rPr lang="en-AU" dirty="0">
                <a:latin typeface="Consolas" panose="020B0609020204030204" pitchFamily="49" charset="0"/>
                <a:cs typeface="Consolas" panose="020B0609020204030204" pitchFamily="49" charset="0"/>
              </a:rPr>
              <a:t> =</a:t>
            </a:r>
          </a:p>
          <a:p>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let</a:t>
            </a:r>
            <a:r>
              <a:rPr lang="en-AU" dirty="0">
                <a:latin typeface="Consolas" panose="020B0609020204030204" pitchFamily="49" charset="0"/>
                <a:cs typeface="Consolas" panose="020B0609020204030204" pitchFamily="49" charset="0"/>
              </a:rPr>
              <a:t> maybeUser = lookup </a:t>
            </a:r>
            <a:r>
              <a:rPr lang="en-AU" dirty="0" err="1">
                <a:latin typeface="Consolas" panose="020B0609020204030204" pitchFamily="49" charset="0"/>
                <a:cs typeface="Consolas" panose="020B0609020204030204" pitchFamily="49" charset="0"/>
              </a:rPr>
              <a:t>usersMap</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userId</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in</a:t>
            </a:r>
            <a:r>
              <a:rPr lang="en-AU" dirty="0">
                <a:latin typeface="Consolas" panose="020B0609020204030204" pitchFamily="49" charset="0"/>
                <a:cs typeface="Consolas" panose="020B0609020204030204" pitchFamily="49" charset="0"/>
              </a:rPr>
              <a:t>  bind (lookup </a:t>
            </a:r>
            <a:r>
              <a:rPr lang="en-AU" dirty="0" err="1">
                <a:latin typeface="Consolas" panose="020B0609020204030204" pitchFamily="49" charset="0"/>
                <a:cs typeface="Consolas" panose="020B0609020204030204" pitchFamily="49" charset="0"/>
              </a:rPr>
              <a:t>userRoleMap</a:t>
            </a:r>
            <a:r>
              <a:rPr lang="en-AU" dirty="0">
                <a:latin typeface="Consolas" panose="020B0609020204030204" pitchFamily="49" charset="0"/>
                <a:cs typeface="Consolas" panose="020B0609020204030204" pitchFamily="49" charset="0"/>
              </a:rPr>
              <a:t>) maybeUser</a:t>
            </a:r>
            <a:endParaRPr lang="en-AU" dirty="0">
              <a:solidFill>
                <a:srgbClr val="C00000"/>
              </a:solidFill>
              <a:latin typeface="Consolas" panose="020B0609020204030204" pitchFamily="49" charset="0"/>
              <a:cs typeface="Consolas" panose="020B0609020204030204" pitchFamily="49" charset="0"/>
            </a:endParaRPr>
          </a:p>
        </p:txBody>
      </p:sp>
      <p:sp>
        <p:nvSpPr>
          <p:cNvPr id="2" name="Title 1"/>
          <p:cNvSpPr>
            <a:spLocks noGrp="1"/>
          </p:cNvSpPr>
          <p:nvPr>
            <p:ph type="title"/>
          </p:nvPr>
        </p:nvSpPr>
        <p:spPr/>
        <p:txBody>
          <a:bodyPr/>
          <a:lstStyle/>
          <a:p>
            <a:r>
              <a:rPr lang="en-AU" dirty="0"/>
              <a:t>Monad</a:t>
            </a:r>
            <a:br>
              <a:rPr lang="en-AU" dirty="0"/>
            </a:br>
            <a:r>
              <a:rPr lang="en-AU" sz="2800" dirty="0">
                <a:solidFill>
                  <a:srgbClr val="4472C4">
                    <a:lumMod val="75000"/>
                  </a:srgbClr>
                </a:solidFill>
              </a:rPr>
              <a:t>A better life with monads</a:t>
            </a:r>
            <a:endParaRPr lang="en-AU" dirty="0"/>
          </a:p>
        </p:txBody>
      </p:sp>
      <p:sp>
        <p:nvSpPr>
          <p:cNvPr id="4" name="Rectangle 3"/>
          <p:cNvSpPr/>
          <p:nvPr/>
        </p:nvSpPr>
        <p:spPr>
          <a:xfrm>
            <a:off x="322609" y="2216149"/>
            <a:ext cx="676980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apply</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Applicative</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21" name="Rectangle 20"/>
          <p:cNvSpPr/>
          <p:nvPr/>
        </p:nvSpPr>
        <p:spPr>
          <a:xfrm>
            <a:off x="322609" y="1797049"/>
            <a:ext cx="676980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Functor</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22" name="Rectangle 21"/>
          <p:cNvSpPr/>
          <p:nvPr/>
        </p:nvSpPr>
        <p:spPr>
          <a:xfrm>
            <a:off x="322609" y="2632459"/>
            <a:ext cx="676980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bind </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Monad</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27" name="Rectangle 26"/>
          <p:cNvSpPr/>
          <p:nvPr/>
        </p:nvSpPr>
        <p:spPr>
          <a:xfrm>
            <a:off x="313084" y="3780714"/>
            <a:ext cx="588334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lookup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Map </a:t>
            </a:r>
            <a:r>
              <a:rPr lang="en-AU" dirty="0">
                <a:solidFill>
                  <a:srgbClr val="C00000"/>
                </a:solidFill>
                <a:latin typeface="Consolas" panose="020B0609020204030204" pitchFamily="49" charset="0"/>
                <a:cs typeface="Consolas" panose="020B0609020204030204" pitchFamily="49" charset="0"/>
              </a:rPr>
              <a:t>key value</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key</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C00000"/>
                </a:solidFill>
                <a:latin typeface="Consolas" panose="020B0609020204030204" pitchFamily="49" charset="0"/>
                <a:cs typeface="Consolas" panose="020B0609020204030204" pitchFamily="49" charset="0"/>
              </a:rPr>
              <a:t>value</a:t>
            </a:r>
          </a:p>
        </p:txBody>
      </p:sp>
      <p:grpSp>
        <p:nvGrpSpPr>
          <p:cNvPr id="32" name="Group 31"/>
          <p:cNvGrpSpPr/>
          <p:nvPr/>
        </p:nvGrpSpPr>
        <p:grpSpPr>
          <a:xfrm>
            <a:off x="322609" y="5579069"/>
            <a:ext cx="4363695" cy="655290"/>
            <a:chOff x="322609" y="4988519"/>
            <a:chExt cx="4363695" cy="655290"/>
          </a:xfrm>
        </p:grpSpPr>
        <p:sp>
          <p:nvSpPr>
            <p:cNvPr id="3" name="Rectangle 2"/>
            <p:cNvSpPr/>
            <p:nvPr/>
          </p:nvSpPr>
          <p:spPr>
            <a:xfrm>
              <a:off x="322609" y="5274477"/>
              <a:ext cx="4363695" cy="369332"/>
            </a:xfrm>
            <a:prstGeom prst="rect">
              <a:avLst/>
            </a:prstGeom>
          </p:spPr>
          <p:txBody>
            <a:bodyPr wrap="none">
              <a:spAutoFit/>
            </a:bodyPr>
            <a:lstStyle/>
            <a:p>
              <a:r>
                <a:rPr lang="en-AU" dirty="0">
                  <a:solidFill>
                    <a:srgbClr val="C00000"/>
                  </a:solidFill>
                  <a:latin typeface="Consolas" panose="020B0609020204030204" pitchFamily="49" charset="0"/>
                </a:rPr>
                <a:t>Expected ‘User’; got ‘Maybe User’</a:t>
              </a:r>
              <a:endParaRPr lang="en-AU" dirty="0"/>
            </a:p>
          </p:txBody>
        </p:sp>
        <p:cxnSp>
          <p:nvCxnSpPr>
            <p:cNvPr id="29" name="Straight Arrow Connector 28"/>
            <p:cNvCxnSpPr/>
            <p:nvPr/>
          </p:nvCxnSpPr>
          <p:spPr>
            <a:xfrm flipV="1">
              <a:off x="3707510" y="4988519"/>
              <a:ext cx="180975" cy="351925"/>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33" name="Rectangle 32"/>
          <p:cNvSpPr/>
          <p:nvPr/>
        </p:nvSpPr>
        <p:spPr>
          <a:xfrm>
            <a:off x="6241160" y="4444707"/>
            <a:ext cx="5756704" cy="1477328"/>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lookupUserRoleName</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UserId</a:t>
            </a:r>
            <a:r>
              <a:rPr lang="en-AU" dirty="0">
                <a:solidFill>
                  <a:srgbClr val="453A6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String</a:t>
            </a:r>
            <a:br>
              <a:rPr lang="en-AU" dirty="0">
                <a:solidFill>
                  <a:srgbClr val="C00000"/>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lookupUserRoleName</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userId</a:t>
            </a:r>
            <a:r>
              <a:rPr lang="en-AU" dirty="0">
                <a:latin typeface="Consolas" panose="020B0609020204030204" pitchFamily="49" charset="0"/>
                <a:cs typeface="Consolas" panose="020B0609020204030204" pitchFamily="49" charset="0"/>
              </a:rPr>
              <a:t> =</a:t>
            </a:r>
          </a:p>
          <a:p>
            <a:r>
              <a:rPr lang="en-AU" dirty="0">
                <a:latin typeface="Consolas" panose="020B0609020204030204" pitchFamily="49" charset="0"/>
                <a:cs typeface="Consolas" panose="020B0609020204030204" pitchFamily="49" charset="0"/>
              </a:rPr>
              <a:t>  lookup </a:t>
            </a:r>
            <a:r>
              <a:rPr lang="en-AU" dirty="0" err="1">
                <a:latin typeface="Consolas" panose="020B0609020204030204" pitchFamily="49" charset="0"/>
                <a:cs typeface="Consolas" panose="020B0609020204030204" pitchFamily="49" charset="0"/>
              </a:rPr>
              <a:t>usersMap</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userId</a:t>
            </a:r>
            <a:endParaRPr lang="en-AU" dirty="0">
              <a:latin typeface="Consolas" panose="020B0609020204030204" pitchFamily="49" charset="0"/>
              <a:cs typeface="Consolas" panose="020B0609020204030204" pitchFamily="49" charset="0"/>
            </a:endParaRPr>
          </a:p>
          <a:p>
            <a:r>
              <a:rPr lang="en-AU" dirty="0">
                <a:latin typeface="Consolas" panose="020B0609020204030204" pitchFamily="49" charset="0"/>
                <a:cs typeface="Consolas" panose="020B0609020204030204" pitchFamily="49" charset="0"/>
              </a:rPr>
              <a:t>  &gt;&gt;= lookup </a:t>
            </a:r>
            <a:r>
              <a:rPr lang="en-AU" dirty="0" err="1">
                <a:latin typeface="Consolas" panose="020B0609020204030204" pitchFamily="49" charset="0"/>
                <a:cs typeface="Consolas" panose="020B0609020204030204" pitchFamily="49" charset="0"/>
              </a:rPr>
              <a:t>userRoleMap</a:t>
            </a:r>
            <a:endParaRPr lang="en-AU" dirty="0">
              <a:latin typeface="Consolas" panose="020B0609020204030204" pitchFamily="49" charset="0"/>
              <a:cs typeface="Consolas" panose="020B0609020204030204" pitchFamily="49" charset="0"/>
            </a:endParaRPr>
          </a:p>
          <a:p>
            <a:r>
              <a:rPr lang="en-AU" dirty="0">
                <a:latin typeface="Consolas" panose="020B0609020204030204" pitchFamily="49" charset="0"/>
                <a:cs typeface="Consolas" panose="020B0609020204030204" pitchFamily="49" charset="0"/>
              </a:rPr>
              <a:t>  &gt;&gt;= lookup </a:t>
            </a:r>
            <a:r>
              <a:rPr lang="en-AU" dirty="0" err="1">
                <a:latin typeface="Consolas" panose="020B0609020204030204" pitchFamily="49" charset="0"/>
                <a:cs typeface="Consolas" panose="020B0609020204030204" pitchFamily="49" charset="0"/>
              </a:rPr>
              <a:t>roleDisplayNameMap</a:t>
            </a:r>
            <a:endParaRPr lang="en-AU" dirty="0">
              <a:latin typeface="Consolas" panose="020B0609020204030204" pitchFamily="49" charset="0"/>
              <a:cs typeface="Consolas" panose="020B0609020204030204" pitchFamily="49" charset="0"/>
            </a:endParaRPr>
          </a:p>
        </p:txBody>
      </p:sp>
      <p:sp>
        <p:nvSpPr>
          <p:cNvPr id="34" name="Rectangle 33"/>
          <p:cNvSpPr/>
          <p:nvPr/>
        </p:nvSpPr>
        <p:spPr>
          <a:xfrm>
            <a:off x="322609" y="3009132"/>
            <a:ext cx="676980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(&gt;&gt;=)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Monad</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35" name="Rectangle 34"/>
          <p:cNvSpPr/>
          <p:nvPr/>
        </p:nvSpPr>
        <p:spPr>
          <a:xfrm>
            <a:off x="3707510" y="3768786"/>
            <a:ext cx="2398015"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36" name="Rectangle 35"/>
          <p:cNvSpPr/>
          <p:nvPr/>
        </p:nvSpPr>
        <p:spPr>
          <a:xfrm>
            <a:off x="1771650" y="5251848"/>
            <a:ext cx="253365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37" name="Rectangle 36"/>
          <p:cNvSpPr/>
          <p:nvPr/>
        </p:nvSpPr>
        <p:spPr>
          <a:xfrm>
            <a:off x="3888485" y="2615944"/>
            <a:ext cx="1312165"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38" name="Rectangle 37"/>
          <p:cNvSpPr/>
          <p:nvPr/>
        </p:nvSpPr>
        <p:spPr>
          <a:xfrm>
            <a:off x="6512484" y="5251848"/>
            <a:ext cx="509321"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39" name="Rectangle 38"/>
          <p:cNvSpPr/>
          <p:nvPr/>
        </p:nvSpPr>
        <p:spPr>
          <a:xfrm>
            <a:off x="404743" y="3013719"/>
            <a:ext cx="6586607"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8284" y="1799888"/>
            <a:ext cx="2410895" cy="1968898"/>
          </a:xfrm>
          <a:prstGeom prst="rect">
            <a:avLst/>
          </a:prstGeom>
        </p:spPr>
      </p:pic>
    </p:spTree>
    <p:extLst>
      <p:ext uri="{BB962C8B-B14F-4D97-AF65-F5344CB8AC3E}">
        <p14:creationId xmlns:p14="http://schemas.microsoft.com/office/powerpoint/2010/main" val="13334600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25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25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25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250"/>
                                        <p:tgtEl>
                                          <p:spTgt spid="28"/>
                                        </p:tgtEl>
                                      </p:cBhvr>
                                    </p:animEffect>
                                    <p:set>
                                      <p:cBhvr>
                                        <p:cTn id="18" dur="1" fill="hold">
                                          <p:stCondLst>
                                            <p:cond delay="249"/>
                                          </p:stCondLst>
                                        </p:cTn>
                                        <p:tgtEl>
                                          <p:spTgt spid="28"/>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250"/>
                                        <p:tgtEl>
                                          <p:spTgt spid="32"/>
                                        </p:tgtEl>
                                      </p:cBhvr>
                                    </p:animEffect>
                                    <p:set>
                                      <p:cBhvr>
                                        <p:cTn id="21" dur="1" fill="hold">
                                          <p:stCondLst>
                                            <p:cond delay="249"/>
                                          </p:stCondLst>
                                        </p:cTn>
                                        <p:tgtEl>
                                          <p:spTgt spid="32"/>
                                        </p:tgtEl>
                                        <p:attrNameLst>
                                          <p:attrName>style.visibility</p:attrName>
                                        </p:attrNameLst>
                                      </p:cBhvr>
                                      <p:to>
                                        <p:strVal val="hidden"/>
                                      </p:to>
                                    </p:set>
                                  </p:childTnLst>
                                </p:cTn>
                              </p:par>
                              <p:par>
                                <p:cTn id="22" presetID="10" presetClass="entr" presetSubtype="0"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250"/>
                                        <p:tgtEl>
                                          <p:spTgt spid="3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250"/>
                                        <p:tgtEl>
                                          <p:spTgt spid="3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250"/>
                                        <p:tgtEl>
                                          <p:spTgt spid="3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250"/>
                                        <p:tgtEl>
                                          <p:spTgt spid="3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250"/>
                                        <p:tgtEl>
                                          <p:spTgt spid="3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250"/>
                                        <p:tgtEl>
                                          <p:spTgt spid="34"/>
                                        </p:tgtEl>
                                      </p:cBhvr>
                                    </p:animEffect>
                                  </p:childTnLst>
                                </p:cTn>
                              </p:par>
                              <p:par>
                                <p:cTn id="44" presetID="10" presetClass="exit" presetSubtype="0" fill="hold" grpId="1" nodeType="withEffect">
                                  <p:stCondLst>
                                    <p:cond delay="0"/>
                                  </p:stCondLst>
                                  <p:childTnLst>
                                    <p:animEffect transition="out" filter="fade">
                                      <p:cBhvr>
                                        <p:cTn id="45" dur="250"/>
                                        <p:tgtEl>
                                          <p:spTgt spid="36"/>
                                        </p:tgtEl>
                                      </p:cBhvr>
                                    </p:animEffect>
                                    <p:set>
                                      <p:cBhvr>
                                        <p:cTn id="46" dur="1" fill="hold">
                                          <p:stCondLst>
                                            <p:cond delay="249"/>
                                          </p:stCondLst>
                                        </p:cTn>
                                        <p:tgtEl>
                                          <p:spTgt spid="36"/>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250"/>
                                        <p:tgtEl>
                                          <p:spTgt spid="35"/>
                                        </p:tgtEl>
                                      </p:cBhvr>
                                    </p:animEffect>
                                    <p:set>
                                      <p:cBhvr>
                                        <p:cTn id="49" dur="1" fill="hold">
                                          <p:stCondLst>
                                            <p:cond delay="249"/>
                                          </p:stCondLst>
                                        </p:cTn>
                                        <p:tgtEl>
                                          <p:spTgt spid="35"/>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250"/>
                                        <p:tgtEl>
                                          <p:spTgt spid="37"/>
                                        </p:tgtEl>
                                      </p:cBhvr>
                                    </p:animEffect>
                                    <p:set>
                                      <p:cBhvr>
                                        <p:cTn id="52" dur="1" fill="hold">
                                          <p:stCondLst>
                                            <p:cond delay="249"/>
                                          </p:stCondLst>
                                        </p:cTn>
                                        <p:tgtEl>
                                          <p:spTgt spid="37"/>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250"/>
                                        <p:tgtEl>
                                          <p:spTgt spid="3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fade">
                                      <p:cBhvr>
                                        <p:cTn id="58" dur="250"/>
                                        <p:tgtEl>
                                          <p:spTgt spid="39"/>
                                        </p:tgtEl>
                                      </p:cBhvr>
                                    </p:animEffect>
                                  </p:childTnLst>
                                </p:cTn>
                              </p:par>
                              <p:par>
                                <p:cTn id="59" presetID="10" presetClass="entr" presetSubtype="0" fill="hold" nodeType="with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31" grpId="0"/>
      <p:bldP spid="27" grpId="0"/>
      <p:bldP spid="33" grpId="0"/>
      <p:bldP spid="34" grpId="0"/>
      <p:bldP spid="35" grpId="0" animBg="1"/>
      <p:bldP spid="35" grpId="1" animBg="1"/>
      <p:bldP spid="36" grpId="0" animBg="1"/>
      <p:bldP spid="36" grpId="1" animBg="1"/>
      <p:bldP spid="37" grpId="0" animBg="1"/>
      <p:bldP spid="37" grpId="1" animBg="1"/>
      <p:bldP spid="38" grpId="0" animBg="1"/>
      <p:bldP spid="3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Monad</a:t>
            </a:r>
            <a:br>
              <a:rPr lang="en-AU" dirty="0"/>
            </a:br>
            <a:r>
              <a:rPr lang="en-AU" sz="2800" dirty="0">
                <a:solidFill>
                  <a:srgbClr val="4472C4">
                    <a:lumMod val="75000"/>
                  </a:srgbClr>
                </a:solidFill>
              </a:rPr>
              <a:t>Transforming values and structures together, more powerfully</a:t>
            </a:r>
            <a:endParaRPr lang="en-AU" dirty="0"/>
          </a:p>
        </p:txBody>
      </p:sp>
      <p:sp>
        <p:nvSpPr>
          <p:cNvPr id="4" name="Rectangle 3"/>
          <p:cNvSpPr/>
          <p:nvPr/>
        </p:nvSpPr>
        <p:spPr>
          <a:xfrm>
            <a:off x="322609" y="2216149"/>
            <a:ext cx="676980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apply</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Applicative</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grpSp>
        <p:nvGrpSpPr>
          <p:cNvPr id="5" name="Group 4"/>
          <p:cNvGrpSpPr/>
          <p:nvPr/>
        </p:nvGrpSpPr>
        <p:grpSpPr>
          <a:xfrm>
            <a:off x="322609" y="2625724"/>
            <a:ext cx="4030316" cy="1059381"/>
            <a:chOff x="322609" y="2216149"/>
            <a:chExt cx="4030316" cy="1059381"/>
          </a:xfrm>
        </p:grpSpPr>
        <p:sp>
          <p:nvSpPr>
            <p:cNvPr id="6" name="Rectangle 5"/>
            <p:cNvSpPr/>
            <p:nvPr/>
          </p:nvSpPr>
          <p:spPr>
            <a:xfrm>
              <a:off x="1503611" y="2216149"/>
              <a:ext cx="982414"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7" name="TextBox 6"/>
            <p:cNvSpPr txBox="1"/>
            <p:nvPr/>
          </p:nvSpPr>
          <p:spPr>
            <a:xfrm>
              <a:off x="322609" y="2906198"/>
              <a:ext cx="4030316" cy="369332"/>
            </a:xfrm>
            <a:prstGeom prst="rect">
              <a:avLst/>
            </a:prstGeom>
            <a:noFill/>
          </p:spPr>
          <p:txBody>
            <a:bodyPr wrap="square" rtlCol="0">
              <a:spAutoFit/>
            </a:bodyPr>
            <a:lstStyle/>
            <a:p>
              <a:pPr algn="r"/>
              <a:r>
                <a:rPr lang="en-AU" dirty="0">
                  <a:solidFill>
                    <a:schemeClr val="accent6"/>
                  </a:solidFill>
                </a:rPr>
                <a:t>Where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is a monad</a:t>
              </a:r>
            </a:p>
          </p:txBody>
        </p:sp>
        <p:cxnSp>
          <p:nvCxnSpPr>
            <p:cNvPr id="8" name="Straight Arrow Connector 7"/>
            <p:cNvCxnSpPr>
              <a:endCxn id="6" idx="2"/>
            </p:cNvCxnSpPr>
            <p:nvPr/>
          </p:nvCxnSpPr>
          <p:spPr>
            <a:xfrm flipH="1" flipV="1">
              <a:off x="1994818" y="2609337"/>
              <a:ext cx="523398" cy="296862"/>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322609" y="2625724"/>
            <a:ext cx="4903082" cy="1779807"/>
            <a:chOff x="322609" y="2216149"/>
            <a:chExt cx="4903082" cy="1779807"/>
          </a:xfrm>
        </p:grpSpPr>
        <p:sp>
          <p:nvSpPr>
            <p:cNvPr id="10" name="Rectangle 9"/>
            <p:cNvSpPr/>
            <p:nvPr/>
          </p:nvSpPr>
          <p:spPr>
            <a:xfrm>
              <a:off x="3885672" y="2216149"/>
              <a:ext cx="1340019"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1" name="TextBox 10"/>
            <p:cNvSpPr txBox="1"/>
            <p:nvPr/>
          </p:nvSpPr>
          <p:spPr>
            <a:xfrm>
              <a:off x="322609" y="3349625"/>
              <a:ext cx="4030316" cy="646331"/>
            </a:xfrm>
            <a:prstGeom prst="rect">
              <a:avLst/>
            </a:prstGeom>
            <a:noFill/>
          </p:spPr>
          <p:txBody>
            <a:bodyPr wrap="square" rtlCol="0">
              <a:spAutoFit/>
            </a:bodyPr>
            <a:lstStyle/>
            <a:p>
              <a:pPr algn="r"/>
              <a:r>
                <a:rPr lang="en-AU" dirty="0">
                  <a:solidFill>
                    <a:schemeClr val="accent6"/>
                  </a:solidFill>
                </a:rPr>
                <a:t>Given a function that can take an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6"/>
                  </a:solidFill>
                </a:rPr>
                <a:t>’  and produce a structure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with ‘</a:t>
              </a:r>
              <a:r>
                <a:rPr lang="en-AU" dirty="0">
                  <a:solidFill>
                    <a:srgbClr val="C00000"/>
                  </a:solidFill>
                  <a:latin typeface="Consolas" panose="020B0609020204030204" pitchFamily="49" charset="0"/>
                  <a:cs typeface="Consolas" panose="020B0609020204030204" pitchFamily="49" charset="0"/>
                </a:rPr>
                <a:t>b</a:t>
              </a:r>
              <a:r>
                <a:rPr lang="en-AU" dirty="0">
                  <a:solidFill>
                    <a:schemeClr val="accent6"/>
                  </a:solidFill>
                </a:rPr>
                <a:t>’s ‘inside’</a:t>
              </a:r>
            </a:p>
          </p:txBody>
        </p:sp>
        <p:cxnSp>
          <p:nvCxnSpPr>
            <p:cNvPr id="12" name="Straight Arrow Connector 11"/>
            <p:cNvCxnSpPr>
              <a:stCxn id="11" idx="3"/>
            </p:cNvCxnSpPr>
            <p:nvPr/>
          </p:nvCxnSpPr>
          <p:spPr>
            <a:xfrm flipV="1">
              <a:off x="4352925" y="2616462"/>
              <a:ext cx="387519" cy="1056329"/>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322609" y="2625724"/>
            <a:ext cx="5786987" cy="2243096"/>
            <a:chOff x="322609" y="2216149"/>
            <a:chExt cx="5786987" cy="2243096"/>
          </a:xfrm>
        </p:grpSpPr>
        <p:sp>
          <p:nvSpPr>
            <p:cNvPr id="14" name="Rectangle 13"/>
            <p:cNvSpPr/>
            <p:nvPr/>
          </p:nvSpPr>
          <p:spPr>
            <a:xfrm>
              <a:off x="5633346" y="2216149"/>
              <a:ext cx="47625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5" name="TextBox 14"/>
            <p:cNvSpPr txBox="1"/>
            <p:nvPr/>
          </p:nvSpPr>
          <p:spPr>
            <a:xfrm>
              <a:off x="322609" y="4089913"/>
              <a:ext cx="4030316" cy="369332"/>
            </a:xfrm>
            <a:prstGeom prst="rect">
              <a:avLst/>
            </a:prstGeom>
            <a:noFill/>
          </p:spPr>
          <p:txBody>
            <a:bodyPr wrap="square" rtlCol="0">
              <a:spAutoFit/>
            </a:bodyPr>
            <a:lstStyle/>
            <a:p>
              <a:pPr algn="r"/>
              <a:r>
                <a:rPr lang="en-AU" dirty="0">
                  <a:solidFill>
                    <a:schemeClr val="accent6"/>
                  </a:solidFill>
                </a:rPr>
                <a:t>And a structure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of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6"/>
                  </a:solidFill>
                </a:rPr>
                <a:t>’s</a:t>
              </a:r>
            </a:p>
          </p:txBody>
        </p:sp>
        <p:cxnSp>
          <p:nvCxnSpPr>
            <p:cNvPr id="16" name="Straight Arrow Connector 15"/>
            <p:cNvCxnSpPr>
              <a:stCxn id="15" idx="3"/>
              <a:endCxn id="14" idx="2"/>
            </p:cNvCxnSpPr>
            <p:nvPr/>
          </p:nvCxnSpPr>
          <p:spPr>
            <a:xfrm flipV="1">
              <a:off x="4352925" y="2609337"/>
              <a:ext cx="1518546" cy="1665242"/>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322609" y="2632846"/>
            <a:ext cx="6670364" cy="2699263"/>
            <a:chOff x="322609" y="2223271"/>
            <a:chExt cx="6670364" cy="2699263"/>
          </a:xfrm>
        </p:grpSpPr>
        <p:sp>
          <p:nvSpPr>
            <p:cNvPr id="18" name="TextBox 17"/>
            <p:cNvSpPr txBox="1"/>
            <p:nvPr/>
          </p:nvSpPr>
          <p:spPr>
            <a:xfrm>
              <a:off x="322609" y="4553202"/>
              <a:ext cx="4030316" cy="369332"/>
            </a:xfrm>
            <a:prstGeom prst="rect">
              <a:avLst/>
            </a:prstGeom>
            <a:noFill/>
          </p:spPr>
          <p:txBody>
            <a:bodyPr wrap="square" rtlCol="0">
              <a:spAutoFit/>
            </a:bodyPr>
            <a:lstStyle/>
            <a:p>
              <a:pPr algn="r"/>
              <a:r>
                <a:rPr lang="en-AU" dirty="0">
                  <a:solidFill>
                    <a:schemeClr val="accent6"/>
                  </a:solidFill>
                </a:rPr>
                <a:t>You get back a structure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of ‘</a:t>
              </a:r>
              <a:r>
                <a:rPr lang="en-AU" dirty="0">
                  <a:solidFill>
                    <a:srgbClr val="C00000"/>
                  </a:solidFill>
                  <a:latin typeface="Consolas" panose="020B0609020204030204" pitchFamily="49" charset="0"/>
                  <a:cs typeface="Consolas" panose="020B0609020204030204" pitchFamily="49" charset="0"/>
                </a:rPr>
                <a:t>b</a:t>
              </a:r>
              <a:r>
                <a:rPr lang="en-AU" dirty="0">
                  <a:solidFill>
                    <a:schemeClr val="accent6"/>
                  </a:solidFill>
                </a:rPr>
                <a:t>’s</a:t>
              </a:r>
            </a:p>
          </p:txBody>
        </p:sp>
        <p:cxnSp>
          <p:nvCxnSpPr>
            <p:cNvPr id="19" name="Straight Arrow Connector 18"/>
            <p:cNvCxnSpPr>
              <a:stCxn id="18" idx="3"/>
              <a:endCxn id="20" idx="2"/>
            </p:cNvCxnSpPr>
            <p:nvPr/>
          </p:nvCxnSpPr>
          <p:spPr>
            <a:xfrm flipV="1">
              <a:off x="4352925" y="2616459"/>
              <a:ext cx="2401923" cy="2121409"/>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516723" y="2223271"/>
              <a:ext cx="47625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sp>
        <p:nvSpPr>
          <p:cNvPr id="21" name="Rectangle 20"/>
          <p:cNvSpPr/>
          <p:nvPr/>
        </p:nvSpPr>
        <p:spPr>
          <a:xfrm>
            <a:off x="322609" y="1797049"/>
            <a:ext cx="676980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Functor</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22" name="Rectangle 21"/>
          <p:cNvSpPr/>
          <p:nvPr/>
        </p:nvSpPr>
        <p:spPr>
          <a:xfrm>
            <a:off x="322609" y="2632459"/>
            <a:ext cx="676980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bind </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Monad</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24" name="Rectangle 23"/>
          <p:cNvSpPr/>
          <p:nvPr/>
        </p:nvSpPr>
        <p:spPr>
          <a:xfrm>
            <a:off x="7734409" y="2745162"/>
            <a:ext cx="3477234" cy="1754326"/>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bind</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p>
          <a:p>
            <a:r>
              <a:rPr lang="en-AU" dirty="0">
                <a:solidFill>
                  <a:srgbClr val="453A6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Either </a:t>
            </a:r>
            <a:r>
              <a:rPr lang="en-AU" dirty="0">
                <a:solidFill>
                  <a:srgbClr val="C00000"/>
                </a:solidFill>
                <a:latin typeface="Consolas" panose="020B0609020204030204" pitchFamily="49" charset="0"/>
                <a:cs typeface="Consolas" panose="020B0609020204030204" pitchFamily="49" charset="0"/>
              </a:rPr>
              <a:t>e 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p>
          <a:p>
            <a:r>
              <a:rPr lang="en-AU" dirty="0">
                <a:solidFill>
                  <a:srgbClr val="8F4E8B"/>
                </a:solidFill>
                <a:latin typeface="Consolas" panose="020B0609020204030204" pitchFamily="49" charset="0"/>
                <a:cs typeface="Consolas" panose="020B0609020204030204" pitchFamily="49" charset="0"/>
              </a:rPr>
              <a:t>  -&gt; </a:t>
            </a:r>
            <a:r>
              <a:rPr lang="en-AU" dirty="0">
                <a:solidFill>
                  <a:schemeClr val="accent2"/>
                </a:solidFill>
                <a:latin typeface="Consolas" panose="020B0609020204030204" pitchFamily="49" charset="0"/>
                <a:cs typeface="Consolas" panose="020B0609020204030204" pitchFamily="49" charset="0"/>
              </a:rPr>
              <a:t>Either </a:t>
            </a:r>
            <a:r>
              <a:rPr lang="en-AU" dirty="0">
                <a:solidFill>
                  <a:srgbClr val="C00000"/>
                </a:solidFill>
                <a:latin typeface="Consolas" panose="020B0609020204030204" pitchFamily="49" charset="0"/>
                <a:cs typeface="Consolas" panose="020B0609020204030204" pitchFamily="49" charset="0"/>
              </a:rPr>
              <a:t>e a</a:t>
            </a:r>
            <a:r>
              <a:rPr lang="en-AU" dirty="0">
                <a:latin typeface="Consolas" panose="020B0609020204030204" pitchFamily="49" charset="0"/>
                <a:cs typeface="Consolas" panose="020B0609020204030204" pitchFamily="49" charset="0"/>
              </a:rPr>
              <a:t> </a:t>
            </a:r>
          </a:p>
          <a:p>
            <a:r>
              <a:rPr lang="en-AU" dirty="0">
                <a:solidFill>
                  <a:srgbClr val="8F4E8B"/>
                </a:solidFill>
                <a:latin typeface="Consolas" panose="020B0609020204030204" pitchFamily="49" charset="0"/>
                <a:cs typeface="Consolas" panose="020B0609020204030204" pitchFamily="49" charset="0"/>
              </a:rPr>
              <a:t>  -&gt; </a:t>
            </a:r>
            <a:r>
              <a:rPr lang="en-AU" dirty="0">
                <a:solidFill>
                  <a:schemeClr val="accent2"/>
                </a:solidFill>
                <a:latin typeface="Consolas" panose="020B0609020204030204" pitchFamily="49" charset="0"/>
                <a:cs typeface="Consolas" panose="020B0609020204030204" pitchFamily="49" charset="0"/>
              </a:rPr>
              <a:t>Either </a:t>
            </a:r>
            <a:r>
              <a:rPr lang="en-AU" dirty="0">
                <a:solidFill>
                  <a:srgbClr val="C00000"/>
                </a:solidFill>
                <a:latin typeface="Consolas" panose="020B0609020204030204" pitchFamily="49" charset="0"/>
                <a:cs typeface="Consolas" panose="020B0609020204030204" pitchFamily="49" charset="0"/>
              </a:rPr>
              <a:t>e b</a:t>
            </a:r>
            <a:br>
              <a:rPr lang="en-AU" dirty="0">
                <a:solidFill>
                  <a:srgbClr val="C00000"/>
                </a:solidFill>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bind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Right</a:t>
            </a:r>
            <a:r>
              <a:rPr lang="en-AU" dirty="0">
                <a:latin typeface="Consolas" panose="020B0609020204030204" pitchFamily="49" charset="0"/>
                <a:cs typeface="Consolas" panose="020B0609020204030204" pitchFamily="49" charset="0"/>
              </a:rPr>
              <a:t> x) =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x</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bind _  (</a:t>
            </a:r>
            <a:r>
              <a:rPr lang="en-AU" dirty="0">
                <a:solidFill>
                  <a:srgbClr val="C00000"/>
                </a:solidFill>
                <a:latin typeface="Consolas" panose="020B0609020204030204" pitchFamily="49" charset="0"/>
                <a:cs typeface="Consolas" panose="020B0609020204030204" pitchFamily="49" charset="0"/>
              </a:rPr>
              <a:t>Left</a:t>
            </a:r>
            <a:r>
              <a:rPr lang="en-AU" dirty="0">
                <a:latin typeface="Consolas" panose="020B0609020204030204" pitchFamily="49" charset="0"/>
                <a:cs typeface="Consolas" panose="020B0609020204030204" pitchFamily="49" charset="0"/>
              </a:rPr>
              <a:t>  e) = </a:t>
            </a:r>
            <a:r>
              <a:rPr lang="en-AU" dirty="0">
                <a:solidFill>
                  <a:srgbClr val="C00000"/>
                </a:solidFill>
                <a:latin typeface="Consolas" panose="020B0609020204030204" pitchFamily="49" charset="0"/>
                <a:cs typeface="Consolas" panose="020B0609020204030204" pitchFamily="49" charset="0"/>
              </a:rPr>
              <a:t>Left </a:t>
            </a:r>
            <a:r>
              <a:rPr lang="en-AU" dirty="0">
                <a:latin typeface="Consolas" panose="020B0609020204030204" pitchFamily="49" charset="0"/>
                <a:cs typeface="Consolas" panose="020B0609020204030204" pitchFamily="49" charset="0"/>
              </a:rPr>
              <a:t>e</a:t>
            </a:r>
            <a:endParaRPr lang="en-AU" dirty="0">
              <a:solidFill>
                <a:srgbClr val="C00000"/>
              </a:solidFill>
              <a:latin typeface="Consolas" panose="020B0609020204030204" pitchFamily="49" charset="0"/>
              <a:cs typeface="Consolas" panose="020B0609020204030204" pitchFamily="49" charset="0"/>
            </a:endParaRPr>
          </a:p>
        </p:txBody>
      </p:sp>
      <p:sp>
        <p:nvSpPr>
          <p:cNvPr id="25" name="Rectangle 24"/>
          <p:cNvSpPr/>
          <p:nvPr/>
        </p:nvSpPr>
        <p:spPr>
          <a:xfrm>
            <a:off x="7734409" y="4962777"/>
            <a:ext cx="4457592" cy="1200329"/>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bind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choice =</a:t>
            </a: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match</a:t>
            </a:r>
            <a:r>
              <a:rPr lang="en-AU" dirty="0">
                <a:solidFill>
                  <a:srgbClr val="000000"/>
                </a:solidFill>
                <a:latin typeface="Consolas" panose="020B0609020204030204" pitchFamily="49" charset="0"/>
              </a:rPr>
              <a:t> choice </a:t>
            </a:r>
            <a:r>
              <a:rPr lang="en-AU" dirty="0">
                <a:solidFill>
                  <a:srgbClr val="0000FF"/>
                </a:solidFill>
                <a:latin typeface="Consolas" panose="020B0609020204030204" pitchFamily="49" charset="0"/>
              </a:rPr>
              <a:t>with</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 Choice1Of2 x -&gt;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x</a:t>
            </a:r>
          </a:p>
          <a:p>
            <a:r>
              <a:rPr lang="en-AU" dirty="0">
                <a:solidFill>
                  <a:srgbClr val="000000"/>
                </a:solidFill>
                <a:latin typeface="Consolas" panose="020B0609020204030204" pitchFamily="49" charset="0"/>
              </a:rPr>
              <a:t>  | Choice2Of2 e -&gt; Choice2Of2 e</a:t>
            </a:r>
          </a:p>
        </p:txBody>
      </p:sp>
      <p:sp>
        <p:nvSpPr>
          <p:cNvPr id="26" name="Rectangle 25"/>
          <p:cNvSpPr/>
          <p:nvPr/>
        </p:nvSpPr>
        <p:spPr>
          <a:xfrm>
            <a:off x="7729913" y="2298560"/>
            <a:ext cx="2345514" cy="400110"/>
          </a:xfrm>
          <a:prstGeom prst="rect">
            <a:avLst/>
          </a:prstGeom>
        </p:spPr>
        <p:txBody>
          <a:bodyPr wrap="none">
            <a:spAutoFit/>
          </a:bodyPr>
          <a:lstStyle/>
          <a:p>
            <a:r>
              <a:rPr lang="en-AU" sz="2000" b="1" dirty="0">
                <a:solidFill>
                  <a:schemeClr val="accent1">
                    <a:lumMod val="75000"/>
                  </a:schemeClr>
                </a:solidFill>
              </a:rPr>
              <a:t>‘Either e’ is a monad</a:t>
            </a:r>
          </a:p>
        </p:txBody>
      </p:sp>
    </p:spTree>
    <p:extLst>
      <p:ext uri="{BB962C8B-B14F-4D97-AF65-F5344CB8AC3E}">
        <p14:creationId xmlns:p14="http://schemas.microsoft.com/office/powerpoint/2010/main" val="23364813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322609" y="4635171"/>
            <a:ext cx="10393016" cy="1754326"/>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transferMoney</a:t>
            </a:r>
            <a:r>
              <a:rPr lang="en-AU" dirty="0">
                <a:solidFill>
                  <a:srgbClr val="000000"/>
                </a:solidFill>
                <a:latin typeface="Consolas" panose="020B0609020204030204" pitchFamily="49" charset="0"/>
              </a:rPr>
              <a:t> amount </a:t>
            </a:r>
            <a:r>
              <a:rPr lang="en-AU" dirty="0" err="1">
                <a:solidFill>
                  <a:srgbClr val="000000"/>
                </a:solidFill>
                <a:latin typeface="Consolas" panose="020B0609020204030204" pitchFamily="49" charset="0"/>
              </a:rPr>
              <a:t>fromAccount</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toAccount</a:t>
            </a:r>
            <a:r>
              <a:rPr lang="en-AU" dirty="0">
                <a:solidFill>
                  <a:srgbClr val="000000"/>
                </a:solidFill>
                <a:latin typeface="Consolas" panose="020B0609020204030204" pitchFamily="49" charset="0"/>
              </a:rPr>
              <a:t> =</a:t>
            </a:r>
          </a:p>
          <a:p>
            <a:r>
              <a:rPr lang="en-AU" dirty="0">
                <a:solidFill>
                  <a:srgbClr val="000000"/>
                </a:solidFill>
                <a:latin typeface="Consolas" panose="020B0609020204030204" pitchFamily="49" charset="0"/>
              </a:rPr>
              <a:t>  choose {</a:t>
            </a: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wReceipt</a:t>
            </a:r>
            <a:r>
              <a:rPr lang="en-AU" dirty="0">
                <a:solidFill>
                  <a:srgbClr val="000000"/>
                </a:solidFill>
                <a:latin typeface="Consolas" panose="020B0609020204030204" pitchFamily="49" charset="0"/>
              </a:rPr>
              <a:t> = </a:t>
            </a:r>
            <a:r>
              <a:rPr lang="en-AU" dirty="0" err="1">
                <a:solidFill>
                  <a:srgbClr val="000000"/>
                </a:solidFill>
                <a:latin typeface="Consolas" panose="020B0609020204030204" pitchFamily="49" charset="0"/>
              </a:rPr>
              <a:t>withdrawMoney</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fromAccount</a:t>
            </a:r>
            <a:r>
              <a:rPr lang="en-AU" dirty="0">
                <a:solidFill>
                  <a:srgbClr val="000000"/>
                </a:solidFill>
                <a:latin typeface="Consolas" panose="020B0609020204030204" pitchFamily="49" charset="0"/>
              </a:rPr>
              <a:t> amount</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dReceipt</a:t>
            </a:r>
            <a:r>
              <a:rPr lang="en-AU" dirty="0">
                <a:solidFill>
                  <a:srgbClr val="000000"/>
                </a:solidFill>
                <a:latin typeface="Consolas" panose="020B0609020204030204" pitchFamily="49" charset="0"/>
              </a:rPr>
              <a:t> = </a:t>
            </a:r>
            <a:r>
              <a:rPr lang="en-AU" dirty="0" err="1">
                <a:solidFill>
                  <a:srgbClr val="000000"/>
                </a:solidFill>
                <a:latin typeface="Consolas" panose="020B0609020204030204" pitchFamily="49" charset="0"/>
              </a:rPr>
              <a:t>depositMoney</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toAccount</a:t>
            </a:r>
            <a:r>
              <a:rPr lang="en-AU" dirty="0">
                <a:solidFill>
                  <a:srgbClr val="000000"/>
                </a:solidFill>
                <a:latin typeface="Consolas" panose="020B0609020204030204" pitchFamily="49" charset="0"/>
              </a:rPr>
              <a:t> amount </a:t>
            </a:r>
            <a:r>
              <a:rPr lang="en-AU" dirty="0" err="1">
                <a:solidFill>
                  <a:srgbClr val="000000"/>
                </a:solidFill>
                <a:latin typeface="Consolas" panose="020B0609020204030204" pitchFamily="49" charset="0"/>
              </a:rPr>
              <a:t>wReceipt</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return!</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sendNotification</a:t>
            </a:r>
            <a:r>
              <a:rPr lang="en-AU" dirty="0">
                <a:solidFill>
                  <a:srgbClr val="000000"/>
                </a:solidFill>
                <a:latin typeface="Consolas" panose="020B0609020204030204" pitchFamily="49" charset="0"/>
              </a:rPr>
              <a:t> </a:t>
            </a:r>
            <a:r>
              <a:rPr lang="en-AU" dirty="0" err="1">
                <a:latin typeface="Consolas" panose="020B0609020204030204" pitchFamily="49" charset="0"/>
                <a:cs typeface="Consolas" panose="020B0609020204030204" pitchFamily="49" charset="0"/>
              </a:rPr>
              <a:t>dReceipt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wReceipt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fromAccount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toAccount</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a:t>
            </a:r>
          </a:p>
        </p:txBody>
      </p:sp>
      <p:sp>
        <p:nvSpPr>
          <p:cNvPr id="2" name="Title 1"/>
          <p:cNvSpPr>
            <a:spLocks noGrp="1"/>
          </p:cNvSpPr>
          <p:nvPr>
            <p:ph type="title"/>
          </p:nvPr>
        </p:nvSpPr>
        <p:spPr/>
        <p:txBody>
          <a:bodyPr/>
          <a:lstStyle/>
          <a:p>
            <a:r>
              <a:rPr lang="en-AU" dirty="0"/>
              <a:t>Monad</a:t>
            </a:r>
            <a:br>
              <a:rPr lang="en-AU" dirty="0"/>
            </a:br>
            <a:r>
              <a:rPr lang="en-AU" sz="2800" dirty="0">
                <a:solidFill>
                  <a:srgbClr val="4472C4">
                    <a:lumMod val="75000"/>
                  </a:srgbClr>
                </a:solidFill>
              </a:rPr>
              <a:t>Monads and Choice/Either</a:t>
            </a:r>
            <a:endParaRPr lang="en-AU" dirty="0"/>
          </a:p>
        </p:txBody>
      </p:sp>
      <p:sp>
        <p:nvSpPr>
          <p:cNvPr id="34" name="Rectangle 33"/>
          <p:cNvSpPr/>
          <p:nvPr/>
        </p:nvSpPr>
        <p:spPr>
          <a:xfrm>
            <a:off x="322609" y="1799888"/>
            <a:ext cx="588334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(&gt;&gt;=)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Monad</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25" name="Rectangle 24"/>
          <p:cNvSpPr/>
          <p:nvPr/>
        </p:nvSpPr>
        <p:spPr>
          <a:xfrm>
            <a:off x="322609" y="2525032"/>
            <a:ext cx="11707466" cy="923330"/>
          </a:xfrm>
          <a:prstGeom prst="rect">
            <a:avLst/>
          </a:prstGeom>
        </p:spPr>
        <p:txBody>
          <a:bodyPr wrap="square">
            <a:spAutoFit/>
          </a:bodyPr>
          <a:lstStyle/>
          <a:p>
            <a:r>
              <a:rPr lang="en-AU" dirty="0">
                <a:solidFill>
                  <a:srgbClr val="0000FF"/>
                </a:solidFill>
                <a:latin typeface="Consolas" panose="020B0609020204030204" pitchFamily="49" charset="0"/>
              </a:rPr>
              <a:t>open </a:t>
            </a:r>
            <a:r>
              <a:rPr lang="en-AU" dirty="0" err="1">
                <a:latin typeface="Consolas" panose="020B0609020204030204" pitchFamily="49" charset="0"/>
              </a:rPr>
              <a:t>FSharpx.Choice</a:t>
            </a:r>
            <a:endParaRPr lang="en-AU" dirty="0">
              <a:latin typeface="Consolas" panose="020B0609020204030204" pitchFamily="49" charset="0"/>
            </a:endParaRPr>
          </a:p>
          <a:p>
            <a:br>
              <a:rPr lang="en-AU" dirty="0">
                <a:solidFill>
                  <a:srgbClr val="0000FF"/>
                </a:solidFill>
                <a:latin typeface="Consolas" panose="020B0609020204030204" pitchFamily="49" charset="0"/>
              </a:rPr>
            </a:br>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transferMoney</a:t>
            </a:r>
            <a:r>
              <a:rPr lang="en-AU" dirty="0">
                <a:solidFill>
                  <a:srgbClr val="000000"/>
                </a:solidFill>
                <a:latin typeface="Consolas" panose="020B0609020204030204" pitchFamily="49" charset="0"/>
              </a:rPr>
              <a:t> amount </a:t>
            </a:r>
            <a:r>
              <a:rPr lang="en-AU" dirty="0" err="1">
                <a:solidFill>
                  <a:srgbClr val="000000"/>
                </a:solidFill>
                <a:latin typeface="Consolas" panose="020B0609020204030204" pitchFamily="49" charset="0"/>
              </a:rPr>
              <a:t>fromAccount</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toAccount</a:t>
            </a:r>
            <a:r>
              <a:rPr lang="en-AU" dirty="0">
                <a:solidFill>
                  <a:srgbClr val="000000"/>
                </a:solidFill>
                <a:latin typeface="Consolas" panose="020B0609020204030204" pitchFamily="49" charset="0"/>
              </a:rPr>
              <a:t> =</a:t>
            </a:r>
          </a:p>
        </p:txBody>
      </p:sp>
      <p:grpSp>
        <p:nvGrpSpPr>
          <p:cNvPr id="3" name="Group 2"/>
          <p:cNvGrpSpPr/>
          <p:nvPr/>
        </p:nvGrpSpPr>
        <p:grpSpPr>
          <a:xfrm>
            <a:off x="589211" y="3330059"/>
            <a:ext cx="9783514" cy="382008"/>
            <a:chOff x="589211" y="3330059"/>
            <a:chExt cx="9783514" cy="382008"/>
          </a:xfrm>
        </p:grpSpPr>
        <p:sp>
          <p:nvSpPr>
            <p:cNvPr id="6" name="Rectangle 5"/>
            <p:cNvSpPr/>
            <p:nvPr/>
          </p:nvSpPr>
          <p:spPr>
            <a:xfrm>
              <a:off x="589211" y="3384647"/>
              <a:ext cx="4163764" cy="32742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7" name="TextBox 6"/>
            <p:cNvSpPr txBox="1"/>
            <p:nvPr/>
          </p:nvSpPr>
          <p:spPr>
            <a:xfrm>
              <a:off x="5724525" y="3330059"/>
              <a:ext cx="4648200" cy="369332"/>
            </a:xfrm>
            <a:prstGeom prst="rect">
              <a:avLst/>
            </a:prstGeom>
            <a:noFill/>
          </p:spPr>
          <p:txBody>
            <a:bodyPr wrap="square" rtlCol="0">
              <a:spAutoFit/>
            </a:bodyPr>
            <a:lstStyle/>
            <a:p>
              <a:r>
                <a:rPr lang="en-AU" dirty="0">
                  <a:solidFill>
                    <a:schemeClr val="accent6"/>
                  </a:solidFill>
                </a:rPr>
                <a:t>Returns </a:t>
              </a:r>
              <a:r>
                <a:rPr lang="en-AU" dirty="0">
                  <a:solidFill>
                    <a:schemeClr val="accent6"/>
                  </a:solidFill>
                  <a:latin typeface="Consolas" panose="020B0609020204030204" pitchFamily="49" charset="0"/>
                </a:rPr>
                <a:t>Choice&lt;Receipt, Error&gt;</a:t>
              </a:r>
            </a:p>
          </p:txBody>
        </p:sp>
        <p:cxnSp>
          <p:nvCxnSpPr>
            <p:cNvPr id="8" name="Straight Arrow Connector 7"/>
            <p:cNvCxnSpPr/>
            <p:nvPr/>
          </p:nvCxnSpPr>
          <p:spPr>
            <a:xfrm flipH="1">
              <a:off x="4829175" y="3514725"/>
              <a:ext cx="895350" cy="38100"/>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5" name="Rectangle 4"/>
          <p:cNvSpPr/>
          <p:nvPr/>
        </p:nvSpPr>
        <p:spPr>
          <a:xfrm>
            <a:off x="446352" y="3349109"/>
            <a:ext cx="4490332" cy="369332"/>
          </a:xfrm>
          <a:prstGeom prst="rect">
            <a:avLst/>
          </a:prstGeom>
        </p:spPr>
        <p:txBody>
          <a:bodyPr wrap="none">
            <a:spAutoFit/>
          </a:bodyPr>
          <a:lstStyle/>
          <a:p>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withdrawMoney</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fromAccount</a:t>
            </a:r>
            <a:r>
              <a:rPr lang="en-AU" dirty="0">
                <a:solidFill>
                  <a:srgbClr val="000000"/>
                </a:solidFill>
                <a:latin typeface="Consolas" panose="020B0609020204030204" pitchFamily="49" charset="0"/>
              </a:rPr>
              <a:t> amount </a:t>
            </a:r>
            <a:endParaRPr lang="en-AU" dirty="0"/>
          </a:p>
        </p:txBody>
      </p:sp>
      <p:sp>
        <p:nvSpPr>
          <p:cNvPr id="9" name="Rectangle 8"/>
          <p:cNvSpPr/>
          <p:nvPr/>
        </p:nvSpPr>
        <p:spPr>
          <a:xfrm>
            <a:off x="446352" y="3620042"/>
            <a:ext cx="8448676" cy="369332"/>
          </a:xfrm>
          <a:prstGeom prst="rect">
            <a:avLst/>
          </a:prstGeom>
        </p:spPr>
        <p:txBody>
          <a:bodyPr wrap="square">
            <a:spAutoFit/>
          </a:bodyPr>
          <a:lstStyle/>
          <a:p>
            <a:r>
              <a:rPr lang="en-AU" dirty="0">
                <a:solidFill>
                  <a:srgbClr val="000000"/>
                </a:solidFill>
                <a:latin typeface="Consolas" panose="020B0609020204030204" pitchFamily="49" charset="0"/>
              </a:rPr>
              <a:t> &gt;&gt;= (</a:t>
            </a:r>
            <a:r>
              <a:rPr lang="en-AU" dirty="0">
                <a:solidFill>
                  <a:srgbClr val="0000FF"/>
                </a:solidFill>
                <a:latin typeface="Consolas" panose="020B0609020204030204" pitchFamily="49" charset="0"/>
              </a:rPr>
              <a:t>fun</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wReceipt</a:t>
            </a:r>
            <a:r>
              <a:rPr lang="en-AU" dirty="0">
                <a:solidFill>
                  <a:srgbClr val="000000"/>
                </a:solidFill>
                <a:latin typeface="Consolas" panose="020B0609020204030204" pitchFamily="49" charset="0"/>
              </a:rPr>
              <a:t> -&gt; </a:t>
            </a:r>
            <a:r>
              <a:rPr lang="en-AU" dirty="0" err="1">
                <a:solidFill>
                  <a:srgbClr val="000000"/>
                </a:solidFill>
                <a:latin typeface="Consolas" panose="020B0609020204030204" pitchFamily="49" charset="0"/>
              </a:rPr>
              <a:t>depositMoney</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toAccount</a:t>
            </a:r>
            <a:r>
              <a:rPr lang="en-AU" dirty="0">
                <a:solidFill>
                  <a:srgbClr val="000000"/>
                </a:solidFill>
                <a:latin typeface="Consolas" panose="020B0609020204030204" pitchFamily="49" charset="0"/>
              </a:rPr>
              <a:t> amount </a:t>
            </a:r>
            <a:r>
              <a:rPr lang="en-AU" dirty="0" err="1">
                <a:solidFill>
                  <a:srgbClr val="000000"/>
                </a:solidFill>
                <a:latin typeface="Consolas" panose="020B0609020204030204" pitchFamily="49" charset="0"/>
              </a:rPr>
              <a:t>wReceipt</a:t>
            </a:r>
            <a:endParaRPr lang="en-AU" dirty="0"/>
          </a:p>
        </p:txBody>
      </p:sp>
      <p:sp>
        <p:nvSpPr>
          <p:cNvPr id="10" name="Rectangle 9"/>
          <p:cNvSpPr/>
          <p:nvPr/>
        </p:nvSpPr>
        <p:spPr>
          <a:xfrm>
            <a:off x="1203595" y="3894892"/>
            <a:ext cx="10352866" cy="369332"/>
          </a:xfrm>
          <a:prstGeom prst="rect">
            <a:avLst/>
          </a:prstGeom>
        </p:spPr>
        <p:txBody>
          <a:bodyPr wrap="square">
            <a:spAutoFit/>
          </a:bodyPr>
          <a:lstStyle/>
          <a:p>
            <a:r>
              <a:rPr lang="en-AU" dirty="0">
                <a:solidFill>
                  <a:srgbClr val="000000"/>
                </a:solidFill>
                <a:latin typeface="Consolas" panose="020B0609020204030204" pitchFamily="49" charset="0"/>
              </a:rPr>
              <a:t> &gt;&gt;= (</a:t>
            </a:r>
            <a:r>
              <a:rPr lang="en-AU" dirty="0">
                <a:solidFill>
                  <a:srgbClr val="0000FF"/>
                </a:solidFill>
                <a:latin typeface="Consolas" panose="020B0609020204030204" pitchFamily="49" charset="0"/>
              </a:rPr>
              <a:t>fun</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dReceipt</a:t>
            </a:r>
            <a:r>
              <a:rPr lang="en-AU" dirty="0">
                <a:solidFill>
                  <a:srgbClr val="000000"/>
                </a:solidFill>
                <a:latin typeface="Consolas" panose="020B0609020204030204" pitchFamily="49" charset="0"/>
              </a:rPr>
              <a:t> -&gt; </a:t>
            </a:r>
            <a:r>
              <a:rPr lang="en-AU" dirty="0" err="1">
                <a:solidFill>
                  <a:srgbClr val="000000"/>
                </a:solidFill>
                <a:latin typeface="Consolas" panose="020B0609020204030204" pitchFamily="49" charset="0"/>
              </a:rPr>
              <a:t>send</a:t>
            </a:r>
            <a:r>
              <a:rPr lang="en-AU" dirty="0" err="1">
                <a:latin typeface="Consolas" panose="020B0609020204030204" pitchFamily="49" charset="0"/>
                <a:cs typeface="Consolas" panose="020B0609020204030204" pitchFamily="49" charset="0"/>
              </a:rPr>
              <a:t>Notification</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dReceipt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wReceipt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fromAccount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toAccount</a:t>
            </a:r>
            <a:r>
              <a:rPr lang="en-AU" dirty="0">
                <a:solidFill>
                  <a:srgbClr val="000000"/>
                </a:solidFill>
                <a:latin typeface="Consolas" panose="020B0609020204030204" pitchFamily="49" charset="0"/>
              </a:rPr>
              <a:t>))</a:t>
            </a:r>
            <a:endParaRPr lang="en-AU" dirty="0"/>
          </a:p>
        </p:txBody>
      </p:sp>
    </p:spTree>
    <p:extLst>
      <p:ext uri="{BB962C8B-B14F-4D97-AF65-F5344CB8AC3E}">
        <p14:creationId xmlns:p14="http://schemas.microsoft.com/office/powerpoint/2010/main" val="932034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25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5" grpId="0"/>
      <p:bldP spid="9" grpId="0"/>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Monad</a:t>
            </a:r>
            <a:br>
              <a:rPr lang="en-AU" dirty="0"/>
            </a:br>
            <a:r>
              <a:rPr lang="en-AU" sz="2800" dirty="0">
                <a:solidFill>
                  <a:srgbClr val="4472C4">
                    <a:lumMod val="75000"/>
                  </a:srgbClr>
                </a:solidFill>
              </a:rPr>
              <a:t>Transforming values and structures together, more powerfully</a:t>
            </a:r>
            <a:endParaRPr lang="en-AU" dirty="0"/>
          </a:p>
        </p:txBody>
      </p:sp>
      <p:sp>
        <p:nvSpPr>
          <p:cNvPr id="4" name="Rectangle 3"/>
          <p:cNvSpPr/>
          <p:nvPr/>
        </p:nvSpPr>
        <p:spPr>
          <a:xfrm>
            <a:off x="322609" y="2216149"/>
            <a:ext cx="676980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apply</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Applicative</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grpSp>
        <p:nvGrpSpPr>
          <p:cNvPr id="5" name="Group 4"/>
          <p:cNvGrpSpPr/>
          <p:nvPr/>
        </p:nvGrpSpPr>
        <p:grpSpPr>
          <a:xfrm>
            <a:off x="322609" y="2625724"/>
            <a:ext cx="4030316" cy="1059381"/>
            <a:chOff x="322609" y="2216149"/>
            <a:chExt cx="4030316" cy="1059381"/>
          </a:xfrm>
        </p:grpSpPr>
        <p:sp>
          <p:nvSpPr>
            <p:cNvPr id="6" name="Rectangle 5"/>
            <p:cNvSpPr/>
            <p:nvPr/>
          </p:nvSpPr>
          <p:spPr>
            <a:xfrm>
              <a:off x="1503611" y="2216149"/>
              <a:ext cx="982414"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7" name="TextBox 6"/>
            <p:cNvSpPr txBox="1"/>
            <p:nvPr/>
          </p:nvSpPr>
          <p:spPr>
            <a:xfrm>
              <a:off x="322609" y="2906198"/>
              <a:ext cx="4030316" cy="369332"/>
            </a:xfrm>
            <a:prstGeom prst="rect">
              <a:avLst/>
            </a:prstGeom>
            <a:noFill/>
          </p:spPr>
          <p:txBody>
            <a:bodyPr wrap="square" rtlCol="0">
              <a:spAutoFit/>
            </a:bodyPr>
            <a:lstStyle/>
            <a:p>
              <a:pPr algn="r"/>
              <a:r>
                <a:rPr lang="en-AU" dirty="0">
                  <a:solidFill>
                    <a:schemeClr val="accent6"/>
                  </a:solidFill>
                </a:rPr>
                <a:t>Where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is a monad</a:t>
              </a:r>
            </a:p>
          </p:txBody>
        </p:sp>
        <p:cxnSp>
          <p:nvCxnSpPr>
            <p:cNvPr id="8" name="Straight Arrow Connector 7"/>
            <p:cNvCxnSpPr>
              <a:endCxn id="6" idx="2"/>
            </p:cNvCxnSpPr>
            <p:nvPr/>
          </p:nvCxnSpPr>
          <p:spPr>
            <a:xfrm flipH="1" flipV="1">
              <a:off x="1994818" y="2609337"/>
              <a:ext cx="523398" cy="296862"/>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322609" y="2625724"/>
            <a:ext cx="4903082" cy="1779807"/>
            <a:chOff x="322609" y="2216149"/>
            <a:chExt cx="4903082" cy="1779807"/>
          </a:xfrm>
        </p:grpSpPr>
        <p:sp>
          <p:nvSpPr>
            <p:cNvPr id="10" name="Rectangle 9"/>
            <p:cNvSpPr/>
            <p:nvPr/>
          </p:nvSpPr>
          <p:spPr>
            <a:xfrm>
              <a:off x="3885672" y="2216149"/>
              <a:ext cx="1340019"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1" name="TextBox 10"/>
            <p:cNvSpPr txBox="1"/>
            <p:nvPr/>
          </p:nvSpPr>
          <p:spPr>
            <a:xfrm>
              <a:off x="322609" y="3349625"/>
              <a:ext cx="4030316" cy="646331"/>
            </a:xfrm>
            <a:prstGeom prst="rect">
              <a:avLst/>
            </a:prstGeom>
            <a:noFill/>
          </p:spPr>
          <p:txBody>
            <a:bodyPr wrap="square" rtlCol="0">
              <a:spAutoFit/>
            </a:bodyPr>
            <a:lstStyle/>
            <a:p>
              <a:pPr algn="r"/>
              <a:r>
                <a:rPr lang="en-AU" dirty="0">
                  <a:solidFill>
                    <a:schemeClr val="accent6"/>
                  </a:solidFill>
                </a:rPr>
                <a:t>Given a function that can take an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6"/>
                  </a:solidFill>
                </a:rPr>
                <a:t>’  and produce a structure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with ‘</a:t>
              </a:r>
              <a:r>
                <a:rPr lang="en-AU" dirty="0">
                  <a:solidFill>
                    <a:srgbClr val="C00000"/>
                  </a:solidFill>
                  <a:latin typeface="Consolas" panose="020B0609020204030204" pitchFamily="49" charset="0"/>
                  <a:cs typeface="Consolas" panose="020B0609020204030204" pitchFamily="49" charset="0"/>
                </a:rPr>
                <a:t>b</a:t>
              </a:r>
              <a:r>
                <a:rPr lang="en-AU" dirty="0">
                  <a:solidFill>
                    <a:schemeClr val="accent6"/>
                  </a:solidFill>
                </a:rPr>
                <a:t>’s ‘inside’</a:t>
              </a:r>
            </a:p>
          </p:txBody>
        </p:sp>
        <p:cxnSp>
          <p:nvCxnSpPr>
            <p:cNvPr id="12" name="Straight Arrow Connector 11"/>
            <p:cNvCxnSpPr>
              <a:stCxn id="11" idx="3"/>
            </p:cNvCxnSpPr>
            <p:nvPr/>
          </p:nvCxnSpPr>
          <p:spPr>
            <a:xfrm flipV="1">
              <a:off x="4352925" y="2616462"/>
              <a:ext cx="387519" cy="1056329"/>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322609" y="2625724"/>
            <a:ext cx="5786987" cy="2243096"/>
            <a:chOff x="322609" y="2216149"/>
            <a:chExt cx="5786987" cy="2243096"/>
          </a:xfrm>
        </p:grpSpPr>
        <p:sp>
          <p:nvSpPr>
            <p:cNvPr id="14" name="Rectangle 13"/>
            <p:cNvSpPr/>
            <p:nvPr/>
          </p:nvSpPr>
          <p:spPr>
            <a:xfrm>
              <a:off x="5633346" y="2216149"/>
              <a:ext cx="47625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5" name="TextBox 14"/>
            <p:cNvSpPr txBox="1"/>
            <p:nvPr/>
          </p:nvSpPr>
          <p:spPr>
            <a:xfrm>
              <a:off x="322609" y="4089913"/>
              <a:ext cx="4030316" cy="369332"/>
            </a:xfrm>
            <a:prstGeom prst="rect">
              <a:avLst/>
            </a:prstGeom>
            <a:noFill/>
          </p:spPr>
          <p:txBody>
            <a:bodyPr wrap="square" rtlCol="0">
              <a:spAutoFit/>
            </a:bodyPr>
            <a:lstStyle/>
            <a:p>
              <a:pPr algn="r"/>
              <a:r>
                <a:rPr lang="en-AU" dirty="0">
                  <a:solidFill>
                    <a:schemeClr val="accent6"/>
                  </a:solidFill>
                </a:rPr>
                <a:t>And a structure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of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6"/>
                  </a:solidFill>
                </a:rPr>
                <a:t>’s</a:t>
              </a:r>
            </a:p>
          </p:txBody>
        </p:sp>
        <p:cxnSp>
          <p:nvCxnSpPr>
            <p:cNvPr id="16" name="Straight Arrow Connector 15"/>
            <p:cNvCxnSpPr>
              <a:stCxn id="15" idx="3"/>
              <a:endCxn id="14" idx="2"/>
            </p:cNvCxnSpPr>
            <p:nvPr/>
          </p:nvCxnSpPr>
          <p:spPr>
            <a:xfrm flipV="1">
              <a:off x="4352925" y="2609337"/>
              <a:ext cx="1518546" cy="1665242"/>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322609" y="2632846"/>
            <a:ext cx="6670364" cy="2699263"/>
            <a:chOff x="322609" y="2223271"/>
            <a:chExt cx="6670364" cy="2699263"/>
          </a:xfrm>
        </p:grpSpPr>
        <p:sp>
          <p:nvSpPr>
            <p:cNvPr id="18" name="TextBox 17"/>
            <p:cNvSpPr txBox="1"/>
            <p:nvPr/>
          </p:nvSpPr>
          <p:spPr>
            <a:xfrm>
              <a:off x="322609" y="4553202"/>
              <a:ext cx="4030316" cy="369332"/>
            </a:xfrm>
            <a:prstGeom prst="rect">
              <a:avLst/>
            </a:prstGeom>
            <a:noFill/>
          </p:spPr>
          <p:txBody>
            <a:bodyPr wrap="square" rtlCol="0">
              <a:spAutoFit/>
            </a:bodyPr>
            <a:lstStyle/>
            <a:p>
              <a:pPr algn="r"/>
              <a:r>
                <a:rPr lang="en-AU" dirty="0">
                  <a:solidFill>
                    <a:schemeClr val="accent6"/>
                  </a:solidFill>
                </a:rPr>
                <a:t>You get back a structure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of ‘</a:t>
              </a:r>
              <a:r>
                <a:rPr lang="en-AU" dirty="0">
                  <a:solidFill>
                    <a:srgbClr val="C00000"/>
                  </a:solidFill>
                  <a:latin typeface="Consolas" panose="020B0609020204030204" pitchFamily="49" charset="0"/>
                  <a:cs typeface="Consolas" panose="020B0609020204030204" pitchFamily="49" charset="0"/>
                </a:rPr>
                <a:t>b</a:t>
              </a:r>
              <a:r>
                <a:rPr lang="en-AU" dirty="0">
                  <a:solidFill>
                    <a:schemeClr val="accent6"/>
                  </a:solidFill>
                </a:rPr>
                <a:t>’s</a:t>
              </a:r>
            </a:p>
          </p:txBody>
        </p:sp>
        <p:cxnSp>
          <p:nvCxnSpPr>
            <p:cNvPr id="19" name="Straight Arrow Connector 18"/>
            <p:cNvCxnSpPr>
              <a:stCxn id="18" idx="3"/>
              <a:endCxn id="20" idx="2"/>
            </p:cNvCxnSpPr>
            <p:nvPr/>
          </p:nvCxnSpPr>
          <p:spPr>
            <a:xfrm flipV="1">
              <a:off x="4352925" y="2616459"/>
              <a:ext cx="2401923" cy="2121409"/>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516723" y="2223271"/>
              <a:ext cx="47625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sp>
        <p:nvSpPr>
          <p:cNvPr id="21" name="Rectangle 20"/>
          <p:cNvSpPr/>
          <p:nvPr/>
        </p:nvSpPr>
        <p:spPr>
          <a:xfrm>
            <a:off x="322609" y="1797049"/>
            <a:ext cx="676980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Functor</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22" name="Rectangle 21"/>
          <p:cNvSpPr/>
          <p:nvPr/>
        </p:nvSpPr>
        <p:spPr>
          <a:xfrm>
            <a:off x="322609" y="2632459"/>
            <a:ext cx="676980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bind </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Monad</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24" name="Rectangle 23"/>
          <p:cNvSpPr/>
          <p:nvPr/>
        </p:nvSpPr>
        <p:spPr>
          <a:xfrm>
            <a:off x="7092411" y="3770830"/>
            <a:ext cx="4870244" cy="923330"/>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bind</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br>
              <a:rPr lang="en-AU" dirty="0">
                <a:solidFill>
                  <a:srgbClr val="C00000"/>
                </a:solidFill>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bind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(x : </a:t>
            </a:r>
            <a:r>
              <a:rPr lang="en-AU" dirty="0" err="1">
                <a:latin typeface="Consolas" panose="020B0609020204030204" pitchFamily="49" charset="0"/>
                <a:cs typeface="Consolas" panose="020B0609020204030204" pitchFamily="49" charset="0"/>
              </a:rPr>
              <a:t>xs</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x ++ bind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xs</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bind _  []       = []</a:t>
            </a:r>
            <a:endParaRPr lang="en-AU" dirty="0">
              <a:solidFill>
                <a:srgbClr val="C00000"/>
              </a:solidFill>
              <a:latin typeface="Consolas" panose="020B0609020204030204" pitchFamily="49" charset="0"/>
              <a:cs typeface="Consolas" panose="020B0609020204030204" pitchFamily="49" charset="0"/>
            </a:endParaRPr>
          </a:p>
        </p:txBody>
      </p:sp>
      <p:sp>
        <p:nvSpPr>
          <p:cNvPr id="25" name="Rectangle 24"/>
          <p:cNvSpPr/>
          <p:nvPr/>
        </p:nvSpPr>
        <p:spPr>
          <a:xfrm>
            <a:off x="7087915" y="5204315"/>
            <a:ext cx="4457592" cy="1200329"/>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rec</a:t>
            </a:r>
            <a:r>
              <a:rPr lang="en-AU" dirty="0">
                <a:solidFill>
                  <a:srgbClr val="000000"/>
                </a:solidFill>
                <a:latin typeface="Consolas" panose="020B0609020204030204" pitchFamily="49" charset="0"/>
              </a:rPr>
              <a:t> bind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lst</a:t>
            </a:r>
            <a:r>
              <a:rPr lang="en-AU" dirty="0">
                <a:solidFill>
                  <a:srgbClr val="000000"/>
                </a:solidFill>
                <a:latin typeface="Consolas" panose="020B0609020204030204" pitchFamily="49" charset="0"/>
              </a:rPr>
              <a:t> =</a:t>
            </a: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match</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lst</a:t>
            </a:r>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with</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 x :: </a:t>
            </a:r>
            <a:r>
              <a:rPr lang="en-AU" dirty="0" err="1">
                <a:solidFill>
                  <a:srgbClr val="000000"/>
                </a:solidFill>
                <a:latin typeface="Consolas" panose="020B0609020204030204" pitchFamily="49" charset="0"/>
              </a:rPr>
              <a:t>xs</a:t>
            </a:r>
            <a:r>
              <a:rPr lang="en-AU" dirty="0">
                <a:solidFill>
                  <a:srgbClr val="000000"/>
                </a:solidFill>
                <a:latin typeface="Consolas" panose="020B0609020204030204" pitchFamily="49" charset="0"/>
              </a:rPr>
              <a:t> -&gt;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x @ bind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xs</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 []      -&gt; []</a:t>
            </a:r>
            <a:endParaRPr lang="en-AU" dirty="0"/>
          </a:p>
        </p:txBody>
      </p:sp>
      <p:sp>
        <p:nvSpPr>
          <p:cNvPr id="26" name="Rectangle 25"/>
          <p:cNvSpPr/>
          <p:nvPr/>
        </p:nvSpPr>
        <p:spPr>
          <a:xfrm>
            <a:off x="7087915" y="3324228"/>
            <a:ext cx="1757532" cy="400110"/>
          </a:xfrm>
          <a:prstGeom prst="rect">
            <a:avLst/>
          </a:prstGeom>
        </p:spPr>
        <p:txBody>
          <a:bodyPr wrap="none">
            <a:spAutoFit/>
          </a:bodyPr>
          <a:lstStyle/>
          <a:p>
            <a:r>
              <a:rPr lang="en-AU" sz="2000" b="1" dirty="0">
                <a:solidFill>
                  <a:schemeClr val="accent1">
                    <a:lumMod val="75000"/>
                  </a:schemeClr>
                </a:solidFill>
              </a:rPr>
              <a:t>List is a monad</a:t>
            </a:r>
          </a:p>
        </p:txBody>
      </p:sp>
      <p:sp>
        <p:nvSpPr>
          <p:cNvPr id="27" name="Rectangle 26"/>
          <p:cNvSpPr/>
          <p:nvPr/>
        </p:nvSpPr>
        <p:spPr>
          <a:xfrm>
            <a:off x="303731" y="5804479"/>
            <a:ext cx="5250155" cy="646331"/>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nestedList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br>
              <a:rPr lang="en-AU" dirty="0">
                <a:solidFill>
                  <a:srgbClr val="C00000"/>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nestedList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l = map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l</a:t>
            </a:r>
            <a:endParaRPr lang="en-AU" dirty="0">
              <a:solidFill>
                <a:srgbClr val="C0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496961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Why patterns are important</a:t>
            </a:r>
            <a:endParaRPr lang="en-AU" sz="2800" dirty="0">
              <a:solidFill>
                <a:schemeClr val="accent5">
                  <a:lumMod val="75000"/>
                </a:schemeClr>
              </a:solidFill>
            </a:endParaRPr>
          </a:p>
        </p:txBody>
      </p:sp>
      <p:sp>
        <p:nvSpPr>
          <p:cNvPr id="5" name="Rectangle 4"/>
          <p:cNvSpPr/>
          <p:nvPr/>
        </p:nvSpPr>
        <p:spPr>
          <a:xfrm>
            <a:off x="312821" y="2421850"/>
            <a:ext cx="5188343" cy="861774"/>
          </a:xfrm>
          <a:prstGeom prst="rect">
            <a:avLst/>
          </a:prstGeom>
        </p:spPr>
        <p:txBody>
          <a:bodyPr wrap="none">
            <a:spAutoFit/>
          </a:bodyPr>
          <a:lstStyle/>
          <a:p>
            <a:r>
              <a:rPr lang="en-AU" sz="3200" b="1" dirty="0">
                <a:solidFill>
                  <a:schemeClr val="accent5">
                    <a:lumMod val="75000"/>
                  </a:schemeClr>
                </a:solidFill>
              </a:rPr>
              <a:t>Enable experience-reuse </a:t>
            </a:r>
            <a:br>
              <a:rPr lang="en-AU" dirty="0">
                <a:solidFill>
                  <a:srgbClr val="8F4E8B"/>
                </a:solidFill>
              </a:rPr>
            </a:br>
            <a:r>
              <a:rPr lang="en-AU" dirty="0">
                <a:solidFill>
                  <a:schemeClr val="accent1">
                    <a:lumMod val="75000"/>
                  </a:schemeClr>
                </a:solidFill>
              </a:rPr>
              <a:t>Patterns capture proven ways of structuring software</a:t>
            </a:r>
          </a:p>
        </p:txBody>
      </p:sp>
      <p:sp>
        <p:nvSpPr>
          <p:cNvPr id="6" name="Rectangle 5"/>
          <p:cNvSpPr/>
          <p:nvPr/>
        </p:nvSpPr>
        <p:spPr>
          <a:xfrm>
            <a:off x="312821" y="3710225"/>
            <a:ext cx="5046638" cy="861774"/>
          </a:xfrm>
          <a:prstGeom prst="rect">
            <a:avLst/>
          </a:prstGeom>
        </p:spPr>
        <p:txBody>
          <a:bodyPr wrap="none">
            <a:spAutoFit/>
          </a:bodyPr>
          <a:lstStyle/>
          <a:p>
            <a:r>
              <a:rPr lang="en-AU" sz="3200" b="1" dirty="0">
                <a:solidFill>
                  <a:schemeClr val="accent5">
                    <a:lumMod val="75000"/>
                  </a:schemeClr>
                </a:solidFill>
              </a:rPr>
              <a:t>Quick recognition</a:t>
            </a:r>
            <a:br>
              <a:rPr lang="en-AU" dirty="0">
                <a:solidFill>
                  <a:srgbClr val="8F4E8B"/>
                </a:solidFill>
              </a:rPr>
            </a:br>
            <a:r>
              <a:rPr lang="en-AU" dirty="0">
                <a:solidFill>
                  <a:schemeClr val="accent1">
                    <a:lumMod val="75000"/>
                  </a:schemeClr>
                </a:solidFill>
              </a:rPr>
              <a:t>Identify patterns in use to quickly understand intent</a:t>
            </a:r>
          </a:p>
        </p:txBody>
      </p:sp>
      <p:sp>
        <p:nvSpPr>
          <p:cNvPr id="7" name="Rectangle 6"/>
          <p:cNvSpPr/>
          <p:nvPr/>
        </p:nvSpPr>
        <p:spPr>
          <a:xfrm>
            <a:off x="312821" y="4998601"/>
            <a:ext cx="5551776" cy="861774"/>
          </a:xfrm>
          <a:prstGeom prst="rect">
            <a:avLst/>
          </a:prstGeom>
        </p:spPr>
        <p:txBody>
          <a:bodyPr wrap="none">
            <a:spAutoFit/>
          </a:bodyPr>
          <a:lstStyle/>
          <a:p>
            <a:r>
              <a:rPr lang="en-AU" sz="3200" b="1" dirty="0">
                <a:solidFill>
                  <a:schemeClr val="accent5">
                    <a:lumMod val="75000"/>
                  </a:schemeClr>
                </a:solidFill>
              </a:rPr>
              <a:t>Abstraction and encapsulation</a:t>
            </a:r>
          </a:p>
          <a:p>
            <a:r>
              <a:rPr lang="en-AU" dirty="0">
                <a:solidFill>
                  <a:schemeClr val="accent1">
                    <a:lumMod val="75000"/>
                  </a:schemeClr>
                </a:solidFill>
              </a:rPr>
              <a:t>Patterns can hide details and enable higher-level thinking</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9079" y="2421850"/>
            <a:ext cx="4610100" cy="3438525"/>
          </a:xfrm>
          <a:prstGeom prst="rect">
            <a:avLst/>
          </a:prstGeom>
        </p:spPr>
      </p:pic>
    </p:spTree>
    <p:extLst>
      <p:ext uri="{BB962C8B-B14F-4D97-AF65-F5344CB8AC3E}">
        <p14:creationId xmlns:p14="http://schemas.microsoft.com/office/powerpoint/2010/main" val="25952494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2608" y="5332044"/>
            <a:ext cx="7373591" cy="646331"/>
          </a:xfrm>
          <a:prstGeom prst="rect">
            <a:avLst/>
          </a:prstGeom>
        </p:spPr>
        <p:txBody>
          <a:bodyPr wrap="square">
            <a:spAutoFit/>
          </a:bodyPr>
          <a:lstStyle/>
          <a:p>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assignDefaultPermissionsAsync</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userId</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        &gt;&gt;= (</a:t>
            </a:r>
            <a:r>
              <a:rPr lang="en-AU" dirty="0">
                <a:solidFill>
                  <a:srgbClr val="0000FF"/>
                </a:solidFill>
                <a:latin typeface="Consolas" panose="020B0609020204030204" pitchFamily="49" charset="0"/>
              </a:rPr>
              <a:t>fun</a:t>
            </a:r>
            <a:r>
              <a:rPr lang="en-AU" dirty="0">
                <a:solidFill>
                  <a:srgbClr val="000000"/>
                </a:solidFill>
                <a:latin typeface="Consolas" panose="020B0609020204030204" pitchFamily="49" charset="0"/>
              </a:rPr>
              <a:t> _ -&gt;</a:t>
            </a:r>
            <a:endParaRPr lang="en-AU" dirty="0"/>
          </a:p>
        </p:txBody>
      </p:sp>
      <p:sp>
        <p:nvSpPr>
          <p:cNvPr id="24" name="Rectangle 23"/>
          <p:cNvSpPr/>
          <p:nvPr/>
        </p:nvSpPr>
        <p:spPr>
          <a:xfrm>
            <a:off x="322609" y="2463471"/>
            <a:ext cx="5883342" cy="1754326"/>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registerNewUserAsync</a:t>
            </a:r>
            <a:r>
              <a:rPr lang="en-AU" dirty="0">
                <a:solidFill>
                  <a:srgbClr val="000000"/>
                </a:solidFill>
                <a:latin typeface="Consolas" panose="020B0609020204030204" pitchFamily="49" charset="0"/>
              </a:rPr>
              <a:t> details =</a:t>
            </a:r>
          </a:p>
          <a:p>
            <a:r>
              <a:rPr lang="en-AU" dirty="0">
                <a:solidFill>
                  <a:srgbClr val="000000"/>
                </a:solidFill>
                <a:latin typeface="Consolas" panose="020B0609020204030204" pitchFamily="49" charset="0"/>
              </a:rPr>
              <a:t>  </a:t>
            </a:r>
            <a:r>
              <a:rPr lang="en-AU" dirty="0" err="1">
                <a:solidFill>
                  <a:srgbClr val="0000FF"/>
                </a:solidFill>
                <a:latin typeface="Consolas" panose="020B0609020204030204" pitchFamily="49" charset="0"/>
              </a:rPr>
              <a:t>async</a:t>
            </a:r>
            <a:r>
              <a:rPr lang="en-AU" dirty="0">
                <a:solidFill>
                  <a:srgbClr val="000000"/>
                </a:solidFill>
                <a:latin typeface="Consolas" panose="020B0609020204030204" pitchFamily="49" charset="0"/>
              </a:rPr>
              <a:t> {</a:t>
            </a: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userId</a:t>
            </a:r>
            <a:r>
              <a:rPr lang="en-AU" dirty="0">
                <a:solidFill>
                  <a:srgbClr val="000000"/>
                </a:solidFill>
                <a:latin typeface="Consolas" panose="020B0609020204030204" pitchFamily="49" charset="0"/>
              </a:rPr>
              <a:t> = </a:t>
            </a:r>
            <a:r>
              <a:rPr lang="en-AU" dirty="0" err="1">
                <a:solidFill>
                  <a:srgbClr val="000000"/>
                </a:solidFill>
                <a:latin typeface="Consolas" panose="020B0609020204030204" pitchFamily="49" charset="0"/>
              </a:rPr>
              <a:t>createUserAsync</a:t>
            </a:r>
            <a:r>
              <a:rPr lang="en-AU" dirty="0">
                <a:solidFill>
                  <a:srgbClr val="000000"/>
                </a:solidFill>
                <a:latin typeface="Consolas" panose="020B0609020204030204" pitchFamily="49" charset="0"/>
              </a:rPr>
              <a:t> details</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do! </a:t>
            </a:r>
            <a:r>
              <a:rPr lang="en-AU" dirty="0" err="1">
                <a:solidFill>
                  <a:srgbClr val="000000"/>
                </a:solidFill>
                <a:latin typeface="Consolas" panose="020B0609020204030204" pitchFamily="49" charset="0"/>
              </a:rPr>
              <a:t>assignDefaultPermissionsAsync</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userId</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return</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userId</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a:t>
            </a:r>
          </a:p>
        </p:txBody>
      </p:sp>
      <p:sp>
        <p:nvSpPr>
          <p:cNvPr id="2" name="Title 1"/>
          <p:cNvSpPr>
            <a:spLocks noGrp="1"/>
          </p:cNvSpPr>
          <p:nvPr>
            <p:ph type="title"/>
          </p:nvPr>
        </p:nvSpPr>
        <p:spPr/>
        <p:txBody>
          <a:bodyPr/>
          <a:lstStyle/>
          <a:p>
            <a:r>
              <a:rPr lang="en-AU" dirty="0"/>
              <a:t>Monad</a:t>
            </a:r>
            <a:br>
              <a:rPr lang="en-AU" dirty="0"/>
            </a:br>
            <a:r>
              <a:rPr lang="en-AU" sz="2800" dirty="0" err="1">
                <a:solidFill>
                  <a:srgbClr val="4472C4">
                    <a:lumMod val="75000"/>
                  </a:srgbClr>
                </a:solidFill>
              </a:rPr>
              <a:t>Desugaring</a:t>
            </a:r>
            <a:r>
              <a:rPr lang="en-AU" sz="2800" dirty="0">
                <a:solidFill>
                  <a:srgbClr val="4472C4">
                    <a:lumMod val="75000"/>
                  </a:srgbClr>
                </a:solidFill>
              </a:rPr>
              <a:t> F# </a:t>
            </a:r>
            <a:r>
              <a:rPr lang="en-AU" sz="2800" dirty="0" err="1">
                <a:solidFill>
                  <a:srgbClr val="4472C4">
                    <a:lumMod val="75000"/>
                  </a:srgbClr>
                </a:solidFill>
              </a:rPr>
              <a:t>Async</a:t>
            </a:r>
            <a:r>
              <a:rPr lang="en-AU" sz="2800" dirty="0">
                <a:solidFill>
                  <a:srgbClr val="4472C4">
                    <a:lumMod val="75000"/>
                  </a:srgbClr>
                </a:solidFill>
              </a:rPr>
              <a:t> into Binds</a:t>
            </a:r>
            <a:endParaRPr lang="en-AU" dirty="0"/>
          </a:p>
        </p:txBody>
      </p:sp>
      <p:sp>
        <p:nvSpPr>
          <p:cNvPr id="34" name="Rectangle 33"/>
          <p:cNvSpPr/>
          <p:nvPr/>
        </p:nvSpPr>
        <p:spPr>
          <a:xfrm>
            <a:off x="322609" y="1799888"/>
            <a:ext cx="588334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(&gt;&gt;=)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Monad</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13" name="Rectangle 12"/>
          <p:cNvSpPr/>
          <p:nvPr/>
        </p:nvSpPr>
        <p:spPr>
          <a:xfrm>
            <a:off x="322609" y="4787571"/>
            <a:ext cx="7373591" cy="923330"/>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registerNewUserAsync</a:t>
            </a:r>
            <a:r>
              <a:rPr lang="en-AU" dirty="0">
                <a:solidFill>
                  <a:srgbClr val="000000"/>
                </a:solidFill>
                <a:latin typeface="Consolas" panose="020B0609020204030204" pitchFamily="49" charset="0"/>
              </a:rPr>
              <a:t> details =</a:t>
            </a:r>
          </a:p>
          <a:p>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createUserAsync</a:t>
            </a:r>
            <a:r>
              <a:rPr lang="en-AU" dirty="0">
                <a:solidFill>
                  <a:srgbClr val="000000"/>
                </a:solidFill>
                <a:latin typeface="Consolas" panose="020B0609020204030204" pitchFamily="49" charset="0"/>
              </a:rPr>
              <a:t> details</a:t>
            </a:r>
          </a:p>
          <a:p>
            <a:r>
              <a:rPr lang="en-AU" dirty="0">
                <a:solidFill>
                  <a:srgbClr val="000000"/>
                </a:solidFill>
                <a:latin typeface="Consolas" panose="020B0609020204030204" pitchFamily="49" charset="0"/>
              </a:rPr>
              <a:t>  &gt;&gt;= (</a:t>
            </a:r>
            <a:r>
              <a:rPr lang="en-AU" dirty="0">
                <a:solidFill>
                  <a:srgbClr val="0000FF"/>
                </a:solidFill>
                <a:latin typeface="Consolas" panose="020B0609020204030204" pitchFamily="49" charset="0"/>
              </a:rPr>
              <a:t>fun</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userId</a:t>
            </a:r>
            <a:r>
              <a:rPr lang="en-AU" dirty="0">
                <a:solidFill>
                  <a:srgbClr val="000000"/>
                </a:solidFill>
                <a:latin typeface="Consolas" panose="020B0609020204030204" pitchFamily="49" charset="0"/>
              </a:rPr>
              <a:t> -&gt;</a:t>
            </a:r>
          </a:p>
        </p:txBody>
      </p:sp>
      <p:sp>
        <p:nvSpPr>
          <p:cNvPr id="12" name="Rectangle 11"/>
          <p:cNvSpPr/>
          <p:nvPr/>
        </p:nvSpPr>
        <p:spPr>
          <a:xfrm>
            <a:off x="3085569" y="5599518"/>
            <a:ext cx="2210862" cy="369332"/>
          </a:xfrm>
          <a:prstGeom prst="rect">
            <a:avLst/>
          </a:prstGeom>
        </p:spPr>
        <p:txBody>
          <a:bodyPr wrap="none">
            <a:spAutoFit/>
          </a:bodyPr>
          <a:lstStyle/>
          <a:p>
            <a:r>
              <a:rPr lang="en-AU" dirty="0" err="1">
                <a:solidFill>
                  <a:srgbClr val="000000"/>
                </a:solidFill>
                <a:latin typeface="Consolas" panose="020B0609020204030204" pitchFamily="49" charset="0"/>
              </a:rPr>
              <a:t>returnM</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userId</a:t>
            </a:r>
            <a:r>
              <a:rPr lang="en-AU" dirty="0">
                <a:solidFill>
                  <a:srgbClr val="000000"/>
                </a:solidFill>
                <a:latin typeface="Consolas" panose="020B0609020204030204" pitchFamily="49" charset="0"/>
              </a:rPr>
              <a:t>))</a:t>
            </a:r>
            <a:endParaRPr lang="en-AU" dirty="0"/>
          </a:p>
        </p:txBody>
      </p:sp>
      <p:sp>
        <p:nvSpPr>
          <p:cNvPr id="17" name="Rectangle 16"/>
          <p:cNvSpPr/>
          <p:nvPr/>
        </p:nvSpPr>
        <p:spPr>
          <a:xfrm>
            <a:off x="855911" y="3020056"/>
            <a:ext cx="4735264" cy="32742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8" name="Rectangle 17"/>
          <p:cNvSpPr/>
          <p:nvPr/>
        </p:nvSpPr>
        <p:spPr>
          <a:xfrm>
            <a:off x="855911" y="3304943"/>
            <a:ext cx="5135314" cy="32742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9" name="Rectangle 18"/>
          <p:cNvSpPr/>
          <p:nvPr/>
        </p:nvSpPr>
        <p:spPr>
          <a:xfrm>
            <a:off x="855911" y="3589830"/>
            <a:ext cx="1792039" cy="32742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20" name="Rectangle 19"/>
          <p:cNvSpPr/>
          <p:nvPr/>
        </p:nvSpPr>
        <p:spPr>
          <a:xfrm>
            <a:off x="618317" y="5085526"/>
            <a:ext cx="2972608" cy="58185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21" name="Rectangle 20"/>
          <p:cNvSpPr/>
          <p:nvPr/>
        </p:nvSpPr>
        <p:spPr>
          <a:xfrm>
            <a:off x="1141661" y="5344719"/>
            <a:ext cx="6468814" cy="633656"/>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22" name="Rectangle 21"/>
          <p:cNvSpPr/>
          <p:nvPr/>
        </p:nvSpPr>
        <p:spPr>
          <a:xfrm>
            <a:off x="3085569" y="5636668"/>
            <a:ext cx="1876956" cy="32742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6275" y="2682276"/>
            <a:ext cx="3582904" cy="2694175"/>
          </a:xfrm>
          <a:prstGeom prst="rect">
            <a:avLst/>
          </a:prstGeom>
        </p:spPr>
      </p:pic>
    </p:spTree>
    <p:extLst>
      <p:ext uri="{BB962C8B-B14F-4D97-AF65-F5344CB8AC3E}">
        <p14:creationId xmlns:p14="http://schemas.microsoft.com/office/powerpoint/2010/main" val="21564816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25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25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25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25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250"/>
                                        <p:tgtEl>
                                          <p:spTgt spid="21"/>
                                        </p:tgtEl>
                                      </p:cBhvr>
                                    </p:animEffect>
                                  </p:childTnLst>
                                </p:cTn>
                              </p:par>
                              <p:par>
                                <p:cTn id="25" presetID="10" presetClass="exit" presetSubtype="0" fill="hold" grpId="1" nodeType="withEffect">
                                  <p:stCondLst>
                                    <p:cond delay="0"/>
                                  </p:stCondLst>
                                  <p:childTnLst>
                                    <p:animEffect transition="out" filter="fade">
                                      <p:cBhvr>
                                        <p:cTn id="26" dur="250"/>
                                        <p:tgtEl>
                                          <p:spTgt spid="20"/>
                                        </p:tgtEl>
                                      </p:cBhvr>
                                    </p:animEffect>
                                    <p:set>
                                      <p:cBhvr>
                                        <p:cTn id="27" dur="1" fill="hold">
                                          <p:stCondLst>
                                            <p:cond delay="249"/>
                                          </p:stCondLst>
                                        </p:cTn>
                                        <p:tgtEl>
                                          <p:spTgt spid="20"/>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250"/>
                                        <p:tgtEl>
                                          <p:spTgt spid="17"/>
                                        </p:tgtEl>
                                      </p:cBhvr>
                                    </p:animEffect>
                                    <p:set>
                                      <p:cBhvr>
                                        <p:cTn id="30" dur="1" fill="hold">
                                          <p:stCondLst>
                                            <p:cond delay="249"/>
                                          </p:stCondLst>
                                        </p:cTn>
                                        <p:tgtEl>
                                          <p:spTgt spid="1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250"/>
                                        <p:tgtEl>
                                          <p:spTgt spid="12"/>
                                        </p:tgtEl>
                                      </p:cBhvr>
                                    </p:animEffect>
                                  </p:childTnLst>
                                </p:cTn>
                              </p:par>
                              <p:par>
                                <p:cTn id="36" presetID="10" presetClass="exit" presetSubtype="0" fill="hold" grpId="1" nodeType="withEffect">
                                  <p:stCondLst>
                                    <p:cond delay="0"/>
                                  </p:stCondLst>
                                  <p:childTnLst>
                                    <p:animEffect transition="out" filter="fade">
                                      <p:cBhvr>
                                        <p:cTn id="37" dur="250"/>
                                        <p:tgtEl>
                                          <p:spTgt spid="21"/>
                                        </p:tgtEl>
                                      </p:cBhvr>
                                    </p:animEffect>
                                    <p:set>
                                      <p:cBhvr>
                                        <p:cTn id="38" dur="1" fill="hold">
                                          <p:stCondLst>
                                            <p:cond delay="249"/>
                                          </p:stCondLst>
                                        </p:cTn>
                                        <p:tgtEl>
                                          <p:spTgt spid="21"/>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250"/>
                                        <p:tgtEl>
                                          <p:spTgt spid="18"/>
                                        </p:tgtEl>
                                      </p:cBhvr>
                                    </p:animEffect>
                                    <p:set>
                                      <p:cBhvr>
                                        <p:cTn id="41" dur="1" fill="hold">
                                          <p:stCondLst>
                                            <p:cond delay="249"/>
                                          </p:stCondLst>
                                        </p:cTn>
                                        <p:tgtEl>
                                          <p:spTgt spid="18"/>
                                        </p:tgtEl>
                                        <p:attrNameLst>
                                          <p:attrName>style.visibility</p:attrName>
                                        </p:attrNameLst>
                                      </p:cBhvr>
                                      <p:to>
                                        <p:strVal val="hidden"/>
                                      </p:to>
                                    </p:set>
                                  </p:childTnLst>
                                </p:cTn>
                              </p:par>
                              <p:par>
                                <p:cTn id="42" presetID="10" presetClass="entr" presetSubtype="0"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250"/>
                                        <p:tgtEl>
                                          <p:spTgt spid="1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P spid="12" grpId="0"/>
      <p:bldP spid="17" grpId="0" animBg="1"/>
      <p:bldP spid="17" grpId="1" animBg="1"/>
      <p:bldP spid="18" grpId="0" animBg="1"/>
      <p:bldP spid="18" grpId="1" animBg="1"/>
      <p:bldP spid="19" grpId="0" animBg="1"/>
      <p:bldP spid="20" grpId="0" animBg="1"/>
      <p:bldP spid="20" grpId="1" animBg="1"/>
      <p:bldP spid="21" grpId="0" animBg="1"/>
      <p:bldP spid="21" grpId="1" animBg="1"/>
      <p:bldP spid="2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Monads in the wild</a:t>
            </a:r>
          </a:p>
        </p:txBody>
      </p:sp>
      <p:grpSp>
        <p:nvGrpSpPr>
          <p:cNvPr id="38" name="Group 37"/>
          <p:cNvGrpSpPr/>
          <p:nvPr/>
        </p:nvGrpSpPr>
        <p:grpSpPr>
          <a:xfrm>
            <a:off x="312821" y="1774150"/>
            <a:ext cx="3525754" cy="1785104"/>
            <a:chOff x="312821" y="1774150"/>
            <a:chExt cx="2904059" cy="1785104"/>
          </a:xfrm>
        </p:grpSpPr>
        <p:sp>
          <p:nvSpPr>
            <p:cNvPr id="5" name="Rectangle 4"/>
            <p:cNvSpPr/>
            <p:nvPr/>
          </p:nvSpPr>
          <p:spPr>
            <a:xfrm>
              <a:off x="312822" y="1774150"/>
              <a:ext cx="2841294" cy="584775"/>
            </a:xfrm>
            <a:prstGeom prst="rect">
              <a:avLst/>
            </a:prstGeom>
          </p:spPr>
          <p:txBody>
            <a:bodyPr wrap="square">
              <a:spAutoFit/>
            </a:bodyPr>
            <a:lstStyle/>
            <a:p>
              <a:r>
                <a:rPr lang="en-AU" sz="3200" b="1" dirty="0">
                  <a:solidFill>
                    <a:schemeClr val="accent5">
                      <a:lumMod val="75000"/>
                    </a:schemeClr>
                  </a:solidFill>
                </a:rPr>
                <a:t>C#: </a:t>
              </a:r>
              <a:r>
                <a:rPr lang="en-AU" sz="3200" b="1" dirty="0" err="1">
                  <a:solidFill>
                    <a:schemeClr val="accent5">
                      <a:lumMod val="75000"/>
                    </a:schemeClr>
                  </a:solidFill>
                </a:rPr>
                <a:t>IEnumerable</a:t>
              </a:r>
              <a:endParaRPr lang="en-AU" dirty="0">
                <a:solidFill>
                  <a:schemeClr val="accent1">
                    <a:lumMod val="75000"/>
                  </a:schemeClr>
                </a:solidFill>
              </a:endParaRPr>
            </a:p>
          </p:txBody>
        </p:sp>
        <p:sp>
          <p:nvSpPr>
            <p:cNvPr id="8" name="Rectangle 7"/>
            <p:cNvSpPr/>
            <p:nvPr/>
          </p:nvSpPr>
          <p:spPr>
            <a:xfrm>
              <a:off x="312821" y="2358925"/>
              <a:ext cx="2904059" cy="1200329"/>
            </a:xfrm>
            <a:prstGeom prst="rect">
              <a:avLst/>
            </a:prstGeom>
          </p:spPr>
          <p:txBody>
            <a:bodyPr wrap="square">
              <a:spAutoFit/>
            </a:bodyPr>
            <a:lstStyle/>
            <a:p>
              <a:r>
                <a:rPr lang="en-AU" dirty="0">
                  <a:solidFill>
                    <a:srgbClr val="000000"/>
                  </a:solidFill>
                  <a:latin typeface="Consolas" panose="020B0609020204030204" pitchFamily="49" charset="0"/>
                </a:rPr>
                <a:t>Enumerable</a:t>
              </a:r>
            </a:p>
            <a:p>
              <a:r>
                <a:rPr lang="en-AU" dirty="0">
                  <a:solidFill>
                    <a:srgbClr val="000000"/>
                  </a:solidFill>
                  <a:latin typeface="Consolas" panose="020B0609020204030204" pitchFamily="49" charset="0"/>
                </a:rPr>
                <a:t>  .Range(</a:t>
              </a:r>
              <a:r>
                <a:rPr lang="en-AU" dirty="0">
                  <a:solidFill>
                    <a:srgbClr val="C81EFA"/>
                  </a:solidFill>
                  <a:latin typeface="Consolas" panose="020B0609020204030204" pitchFamily="49" charset="0"/>
                </a:rPr>
                <a:t>0</a:t>
              </a:r>
              <a:r>
                <a:rPr lang="en-AU" dirty="0">
                  <a:solidFill>
                    <a:srgbClr val="000000"/>
                  </a:solidFill>
                  <a:latin typeface="Consolas" panose="020B0609020204030204" pitchFamily="49" charset="0"/>
                </a:rPr>
                <a:t>,</a:t>
              </a:r>
              <a:r>
                <a:rPr lang="en-AU" dirty="0">
                  <a:solidFill>
                    <a:srgbClr val="C81EFA"/>
                  </a:solidFill>
                  <a:latin typeface="Consolas" panose="020B0609020204030204" pitchFamily="49" charset="0"/>
                </a:rPr>
                <a:t>5</a:t>
              </a:r>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SelectMany</a:t>
              </a:r>
              <a:r>
                <a:rPr lang="en-AU" dirty="0">
                  <a:solidFill>
                    <a:srgbClr val="000000"/>
                  </a:solidFill>
                  <a:latin typeface="Consolas" panose="020B0609020204030204" pitchFamily="49" charset="0"/>
                </a:rPr>
                <a:t>(x =&gt;</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Enumerable.Range</a:t>
              </a:r>
              <a:r>
                <a:rPr lang="en-AU" dirty="0">
                  <a:solidFill>
                    <a:srgbClr val="000000"/>
                  </a:solidFill>
                  <a:latin typeface="Consolas" panose="020B0609020204030204" pitchFamily="49" charset="0"/>
                </a:rPr>
                <a:t>(x,</a:t>
              </a:r>
              <a:r>
                <a:rPr lang="en-AU" dirty="0">
                  <a:solidFill>
                    <a:srgbClr val="C81EFA"/>
                  </a:solidFill>
                  <a:latin typeface="Consolas" panose="020B0609020204030204" pitchFamily="49" charset="0"/>
                </a:rPr>
                <a:t>2</a:t>
              </a:r>
              <a:r>
                <a:rPr lang="en-AU" dirty="0">
                  <a:solidFill>
                    <a:srgbClr val="000000"/>
                  </a:solidFill>
                  <a:latin typeface="Consolas" panose="020B0609020204030204" pitchFamily="49" charset="0"/>
                </a:rPr>
                <a:t>))</a:t>
              </a:r>
              <a:endParaRPr lang="en-AU" dirty="0"/>
            </a:p>
          </p:txBody>
        </p:sp>
        <p:sp>
          <p:nvSpPr>
            <p:cNvPr id="9" name="Rectangle 8"/>
            <p:cNvSpPr/>
            <p:nvPr/>
          </p:nvSpPr>
          <p:spPr>
            <a:xfrm>
              <a:off x="591422" y="2979696"/>
              <a:ext cx="1150512"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grpSp>
        <p:nvGrpSpPr>
          <p:cNvPr id="39" name="Group 38"/>
          <p:cNvGrpSpPr/>
          <p:nvPr/>
        </p:nvGrpSpPr>
        <p:grpSpPr>
          <a:xfrm>
            <a:off x="312821" y="3489430"/>
            <a:ext cx="3619500" cy="1775579"/>
            <a:chOff x="312821" y="3602950"/>
            <a:chExt cx="2855654" cy="1775579"/>
          </a:xfrm>
        </p:grpSpPr>
        <p:sp>
          <p:nvSpPr>
            <p:cNvPr id="10" name="Rectangle 9"/>
            <p:cNvSpPr/>
            <p:nvPr/>
          </p:nvSpPr>
          <p:spPr>
            <a:xfrm>
              <a:off x="312821" y="3602950"/>
              <a:ext cx="2855654" cy="584775"/>
            </a:xfrm>
            <a:prstGeom prst="rect">
              <a:avLst/>
            </a:prstGeom>
          </p:spPr>
          <p:txBody>
            <a:bodyPr wrap="none">
              <a:spAutoFit/>
            </a:bodyPr>
            <a:lstStyle/>
            <a:p>
              <a:r>
                <a:rPr lang="en-AU" sz="3200" b="1" dirty="0">
                  <a:solidFill>
                    <a:schemeClr val="accent5">
                      <a:lumMod val="75000"/>
                    </a:schemeClr>
                  </a:solidFill>
                </a:rPr>
                <a:t>C#: </a:t>
              </a:r>
              <a:r>
                <a:rPr lang="en-AU" sz="3200" b="1" dirty="0" err="1">
                  <a:solidFill>
                    <a:schemeClr val="accent5">
                      <a:lumMod val="75000"/>
                    </a:schemeClr>
                  </a:solidFill>
                </a:rPr>
                <a:t>IObservable</a:t>
              </a:r>
              <a:endParaRPr lang="en-AU" dirty="0">
                <a:solidFill>
                  <a:schemeClr val="accent1">
                    <a:lumMod val="75000"/>
                  </a:schemeClr>
                </a:solidFill>
              </a:endParaRPr>
            </a:p>
          </p:txBody>
        </p:sp>
        <p:sp>
          <p:nvSpPr>
            <p:cNvPr id="11" name="Rectangle 10"/>
            <p:cNvSpPr/>
            <p:nvPr/>
          </p:nvSpPr>
          <p:spPr>
            <a:xfrm>
              <a:off x="312821" y="4178200"/>
              <a:ext cx="2855654" cy="1200329"/>
            </a:xfrm>
            <a:prstGeom prst="rect">
              <a:avLst/>
            </a:prstGeom>
          </p:spPr>
          <p:txBody>
            <a:bodyPr wrap="square">
              <a:spAutoFit/>
            </a:bodyPr>
            <a:lstStyle/>
            <a:p>
              <a:r>
                <a:rPr lang="en-AU" dirty="0">
                  <a:solidFill>
                    <a:srgbClr val="000000"/>
                  </a:solidFill>
                  <a:latin typeface="Consolas" panose="020B0609020204030204" pitchFamily="49" charset="0"/>
                </a:rPr>
                <a:t>Observable</a:t>
              </a:r>
            </a:p>
            <a:p>
              <a:r>
                <a:rPr lang="en-AU" dirty="0">
                  <a:solidFill>
                    <a:srgbClr val="000000"/>
                  </a:solidFill>
                  <a:latin typeface="Consolas" panose="020B0609020204030204" pitchFamily="49" charset="0"/>
                </a:rPr>
                <a:t>  .Range(</a:t>
              </a:r>
              <a:r>
                <a:rPr lang="en-AU" dirty="0">
                  <a:solidFill>
                    <a:srgbClr val="C81EFA"/>
                  </a:solidFill>
                  <a:latin typeface="Consolas" panose="020B0609020204030204" pitchFamily="49" charset="0"/>
                </a:rPr>
                <a:t>0</a:t>
              </a:r>
              <a:r>
                <a:rPr lang="en-AU" dirty="0">
                  <a:solidFill>
                    <a:srgbClr val="000000"/>
                  </a:solidFill>
                  <a:latin typeface="Consolas" panose="020B0609020204030204" pitchFamily="49" charset="0"/>
                </a:rPr>
                <a:t>,</a:t>
              </a:r>
              <a:r>
                <a:rPr lang="en-AU" dirty="0">
                  <a:solidFill>
                    <a:srgbClr val="C81EFA"/>
                  </a:solidFill>
                  <a:latin typeface="Consolas" panose="020B0609020204030204" pitchFamily="49" charset="0"/>
                </a:rPr>
                <a:t>5</a:t>
              </a:r>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SelectMany</a:t>
              </a:r>
              <a:r>
                <a:rPr lang="en-AU" dirty="0">
                  <a:solidFill>
                    <a:srgbClr val="000000"/>
                  </a:solidFill>
                  <a:latin typeface="Consolas" panose="020B0609020204030204" pitchFamily="49" charset="0"/>
                </a:rPr>
                <a:t>(x =&gt;</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Enumerable.Range</a:t>
              </a:r>
              <a:r>
                <a:rPr lang="en-AU" dirty="0">
                  <a:solidFill>
                    <a:srgbClr val="000000"/>
                  </a:solidFill>
                  <a:latin typeface="Consolas" panose="020B0609020204030204" pitchFamily="49" charset="0"/>
                </a:rPr>
                <a:t>(x,</a:t>
              </a:r>
              <a:r>
                <a:rPr lang="en-AU" dirty="0">
                  <a:solidFill>
                    <a:srgbClr val="C81EFA"/>
                  </a:solidFill>
                  <a:latin typeface="Consolas" panose="020B0609020204030204" pitchFamily="49" charset="0"/>
                </a:rPr>
                <a:t>2</a:t>
              </a:r>
              <a:r>
                <a:rPr lang="en-AU" dirty="0">
                  <a:solidFill>
                    <a:srgbClr val="000000"/>
                  </a:solidFill>
                  <a:latin typeface="Consolas" panose="020B0609020204030204" pitchFamily="49" charset="0"/>
                </a:rPr>
                <a:t>))</a:t>
              </a:r>
              <a:endParaRPr lang="en-AU" dirty="0"/>
            </a:p>
          </p:txBody>
        </p:sp>
        <p:sp>
          <p:nvSpPr>
            <p:cNvPr id="14" name="Rectangle 13"/>
            <p:cNvSpPr/>
            <p:nvPr/>
          </p:nvSpPr>
          <p:spPr>
            <a:xfrm>
              <a:off x="591422" y="4800161"/>
              <a:ext cx="1065928"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grpSp>
        <p:nvGrpSpPr>
          <p:cNvPr id="40" name="Group 39"/>
          <p:cNvGrpSpPr/>
          <p:nvPr/>
        </p:nvGrpSpPr>
        <p:grpSpPr>
          <a:xfrm>
            <a:off x="3932320" y="1774150"/>
            <a:ext cx="4095749" cy="1508105"/>
            <a:chOff x="3932320" y="1774150"/>
            <a:chExt cx="4095749" cy="1508105"/>
          </a:xfrm>
        </p:grpSpPr>
        <p:sp>
          <p:nvSpPr>
            <p:cNvPr id="15" name="Rectangle 14"/>
            <p:cNvSpPr/>
            <p:nvPr/>
          </p:nvSpPr>
          <p:spPr>
            <a:xfrm>
              <a:off x="3932321" y="1774150"/>
              <a:ext cx="1965603" cy="584775"/>
            </a:xfrm>
            <a:prstGeom prst="rect">
              <a:avLst/>
            </a:prstGeom>
          </p:spPr>
          <p:txBody>
            <a:bodyPr wrap="none">
              <a:spAutoFit/>
            </a:bodyPr>
            <a:lstStyle/>
            <a:p>
              <a:r>
                <a:rPr lang="en-AU" sz="3200" b="1" dirty="0">
                  <a:solidFill>
                    <a:schemeClr val="accent5">
                      <a:lumMod val="75000"/>
                    </a:schemeClr>
                  </a:solidFill>
                </a:rPr>
                <a:t>F#: Option</a:t>
              </a:r>
              <a:endParaRPr lang="en-AU" dirty="0">
                <a:solidFill>
                  <a:schemeClr val="accent1">
                    <a:lumMod val="75000"/>
                  </a:schemeClr>
                </a:solidFill>
              </a:endParaRPr>
            </a:p>
          </p:txBody>
        </p:sp>
        <p:sp>
          <p:nvSpPr>
            <p:cNvPr id="16" name="Rectangle 15"/>
            <p:cNvSpPr/>
            <p:nvPr/>
          </p:nvSpPr>
          <p:spPr>
            <a:xfrm>
              <a:off x="3932320" y="2358925"/>
              <a:ext cx="4095749" cy="923330"/>
            </a:xfrm>
            <a:prstGeom prst="rect">
              <a:avLst/>
            </a:prstGeom>
          </p:spPr>
          <p:txBody>
            <a:bodyPr wrap="square">
              <a:spAutoFit/>
            </a:bodyPr>
            <a:lstStyle/>
            <a:p>
              <a:r>
                <a:rPr lang="en-AU" dirty="0">
                  <a:solidFill>
                    <a:srgbClr val="000000"/>
                  </a:solidFill>
                  <a:latin typeface="Consolas" panose="020B0609020204030204" pitchFamily="49" charset="0"/>
                </a:rPr>
                <a:t>Some 1</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Option.bind</a:t>
              </a:r>
              <a:r>
                <a:rPr lang="en-AU" dirty="0">
                  <a:solidFill>
                    <a:srgbClr val="000000"/>
                  </a:solidFill>
                  <a:latin typeface="Consolas" panose="020B0609020204030204" pitchFamily="49" charset="0"/>
                </a:rPr>
                <a:t> (fun x -&gt; </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    Some (x + 1))</a:t>
              </a:r>
              <a:endParaRPr lang="en-AU" dirty="0"/>
            </a:p>
          </p:txBody>
        </p:sp>
        <p:sp>
          <p:nvSpPr>
            <p:cNvPr id="25" name="Rectangle 24"/>
            <p:cNvSpPr/>
            <p:nvPr/>
          </p:nvSpPr>
          <p:spPr>
            <a:xfrm>
              <a:off x="4314824" y="2705100"/>
              <a:ext cx="1541422"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grpSp>
        <p:nvGrpSpPr>
          <p:cNvPr id="41" name="Group 40"/>
          <p:cNvGrpSpPr/>
          <p:nvPr/>
        </p:nvGrpSpPr>
        <p:grpSpPr>
          <a:xfrm>
            <a:off x="3932321" y="3409525"/>
            <a:ext cx="4095748" cy="1508105"/>
            <a:chOff x="3932321" y="3088718"/>
            <a:chExt cx="4095748" cy="1508105"/>
          </a:xfrm>
        </p:grpSpPr>
        <p:sp>
          <p:nvSpPr>
            <p:cNvPr id="17" name="Rectangle 16"/>
            <p:cNvSpPr/>
            <p:nvPr/>
          </p:nvSpPr>
          <p:spPr>
            <a:xfrm>
              <a:off x="3932321" y="3088718"/>
              <a:ext cx="1923925" cy="584775"/>
            </a:xfrm>
            <a:prstGeom prst="rect">
              <a:avLst/>
            </a:prstGeom>
          </p:spPr>
          <p:txBody>
            <a:bodyPr wrap="none">
              <a:spAutoFit/>
            </a:bodyPr>
            <a:lstStyle/>
            <a:p>
              <a:r>
                <a:rPr lang="en-AU" sz="3200" b="1" dirty="0">
                  <a:solidFill>
                    <a:schemeClr val="accent5">
                      <a:lumMod val="75000"/>
                    </a:schemeClr>
                  </a:solidFill>
                </a:rPr>
                <a:t>F#: Choice</a:t>
              </a:r>
              <a:endParaRPr lang="en-AU" dirty="0">
                <a:solidFill>
                  <a:schemeClr val="accent1">
                    <a:lumMod val="75000"/>
                  </a:schemeClr>
                </a:solidFill>
              </a:endParaRPr>
            </a:p>
          </p:txBody>
        </p:sp>
        <p:sp>
          <p:nvSpPr>
            <p:cNvPr id="18" name="Rectangle 17"/>
            <p:cNvSpPr/>
            <p:nvPr/>
          </p:nvSpPr>
          <p:spPr>
            <a:xfrm>
              <a:off x="3932321" y="3673493"/>
              <a:ext cx="4095748" cy="923330"/>
            </a:xfrm>
            <a:prstGeom prst="rect">
              <a:avLst/>
            </a:prstGeom>
          </p:spPr>
          <p:txBody>
            <a:bodyPr wrap="square">
              <a:spAutoFit/>
            </a:bodyPr>
            <a:lstStyle/>
            <a:p>
              <a:r>
                <a:rPr lang="en-AU" dirty="0">
                  <a:solidFill>
                    <a:srgbClr val="000000"/>
                  </a:solidFill>
                  <a:latin typeface="Consolas" panose="020B0609020204030204" pitchFamily="49" charset="0"/>
                </a:rPr>
                <a:t>Choice1Of2 1</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Choice.bind</a:t>
              </a:r>
              <a:r>
                <a:rPr lang="en-AU" dirty="0">
                  <a:solidFill>
                    <a:srgbClr val="000000"/>
                  </a:solidFill>
                  <a:latin typeface="Consolas" panose="020B0609020204030204" pitchFamily="49" charset="0"/>
                </a:rPr>
                <a:t> (fun x -&gt; </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    Choice1Of2 (x + 1))</a:t>
              </a:r>
              <a:endParaRPr lang="en-AU" dirty="0"/>
            </a:p>
          </p:txBody>
        </p:sp>
        <p:sp>
          <p:nvSpPr>
            <p:cNvPr id="26" name="Rectangle 25"/>
            <p:cNvSpPr/>
            <p:nvPr/>
          </p:nvSpPr>
          <p:spPr>
            <a:xfrm>
              <a:off x="4314824" y="4007740"/>
              <a:ext cx="1532826"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grpSp>
        <p:nvGrpSpPr>
          <p:cNvPr id="42" name="Group 41"/>
          <p:cNvGrpSpPr/>
          <p:nvPr/>
        </p:nvGrpSpPr>
        <p:grpSpPr>
          <a:xfrm>
            <a:off x="3932321" y="5044901"/>
            <a:ext cx="4095748" cy="1508105"/>
            <a:chOff x="3932321" y="4403286"/>
            <a:chExt cx="4095748" cy="1508105"/>
          </a:xfrm>
        </p:grpSpPr>
        <p:sp>
          <p:nvSpPr>
            <p:cNvPr id="21" name="Rectangle 20"/>
            <p:cNvSpPr/>
            <p:nvPr/>
          </p:nvSpPr>
          <p:spPr>
            <a:xfrm>
              <a:off x="3932321" y="4403286"/>
              <a:ext cx="1361463" cy="584775"/>
            </a:xfrm>
            <a:prstGeom prst="rect">
              <a:avLst/>
            </a:prstGeom>
          </p:spPr>
          <p:txBody>
            <a:bodyPr wrap="none">
              <a:spAutoFit/>
            </a:bodyPr>
            <a:lstStyle/>
            <a:p>
              <a:r>
                <a:rPr lang="en-AU" sz="3200" b="1" dirty="0">
                  <a:solidFill>
                    <a:schemeClr val="accent5">
                      <a:lumMod val="75000"/>
                    </a:schemeClr>
                  </a:solidFill>
                </a:rPr>
                <a:t>F#: List</a:t>
              </a:r>
              <a:endParaRPr lang="en-AU" dirty="0">
                <a:solidFill>
                  <a:schemeClr val="accent1">
                    <a:lumMod val="75000"/>
                  </a:schemeClr>
                </a:solidFill>
              </a:endParaRPr>
            </a:p>
          </p:txBody>
        </p:sp>
        <p:sp>
          <p:nvSpPr>
            <p:cNvPr id="22" name="Rectangle 21"/>
            <p:cNvSpPr/>
            <p:nvPr/>
          </p:nvSpPr>
          <p:spPr>
            <a:xfrm>
              <a:off x="3932321" y="4988061"/>
              <a:ext cx="4095748" cy="923330"/>
            </a:xfrm>
            <a:prstGeom prst="rect">
              <a:avLst/>
            </a:prstGeom>
          </p:spPr>
          <p:txBody>
            <a:bodyPr wrap="square">
              <a:spAutoFit/>
            </a:bodyPr>
            <a:lstStyle/>
            <a:p>
              <a:r>
                <a:rPr lang="en-AU" dirty="0">
                  <a:solidFill>
                    <a:srgbClr val="000000"/>
                  </a:solidFill>
                  <a:latin typeface="Consolas" panose="020B0609020204030204" pitchFamily="49" charset="0"/>
                </a:rPr>
                <a:t>[1;2;3]</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List.collect</a:t>
              </a:r>
              <a:r>
                <a:rPr lang="en-AU" dirty="0">
                  <a:solidFill>
                    <a:srgbClr val="000000"/>
                  </a:solidFill>
                  <a:latin typeface="Consolas" panose="020B0609020204030204" pitchFamily="49" charset="0"/>
                </a:rPr>
                <a:t> (fun x -&gt; </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    [x; x+1])</a:t>
              </a:r>
              <a:endParaRPr lang="en-AU" dirty="0"/>
            </a:p>
          </p:txBody>
        </p:sp>
        <p:sp>
          <p:nvSpPr>
            <p:cNvPr id="27" name="Rectangle 26"/>
            <p:cNvSpPr/>
            <p:nvPr/>
          </p:nvSpPr>
          <p:spPr>
            <a:xfrm>
              <a:off x="4314823" y="5322308"/>
              <a:ext cx="1583101"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dirty="0"/>
            </a:p>
          </p:txBody>
        </p:sp>
      </p:grpSp>
      <p:grpSp>
        <p:nvGrpSpPr>
          <p:cNvPr id="43" name="Group 42"/>
          <p:cNvGrpSpPr/>
          <p:nvPr/>
        </p:nvGrpSpPr>
        <p:grpSpPr>
          <a:xfrm>
            <a:off x="8104271" y="1774150"/>
            <a:ext cx="4002004" cy="1785104"/>
            <a:chOff x="8104271" y="1774150"/>
            <a:chExt cx="4002004" cy="1785104"/>
          </a:xfrm>
        </p:grpSpPr>
        <p:sp>
          <p:nvSpPr>
            <p:cNvPr id="23" name="Rectangle 22"/>
            <p:cNvSpPr/>
            <p:nvPr/>
          </p:nvSpPr>
          <p:spPr>
            <a:xfrm>
              <a:off x="8104271" y="1774150"/>
              <a:ext cx="1776640" cy="584775"/>
            </a:xfrm>
            <a:prstGeom prst="rect">
              <a:avLst/>
            </a:prstGeom>
          </p:spPr>
          <p:txBody>
            <a:bodyPr wrap="none">
              <a:spAutoFit/>
            </a:bodyPr>
            <a:lstStyle/>
            <a:p>
              <a:r>
                <a:rPr lang="en-AU" sz="3200" b="1" dirty="0">
                  <a:solidFill>
                    <a:schemeClr val="accent5">
                      <a:lumMod val="75000"/>
                    </a:schemeClr>
                  </a:solidFill>
                </a:rPr>
                <a:t>F#: </a:t>
              </a:r>
              <a:r>
                <a:rPr lang="en-AU" sz="3200" b="1" dirty="0" err="1">
                  <a:solidFill>
                    <a:schemeClr val="accent5">
                      <a:lumMod val="75000"/>
                    </a:schemeClr>
                  </a:solidFill>
                </a:rPr>
                <a:t>Async</a:t>
              </a:r>
              <a:endParaRPr lang="en-AU" dirty="0">
                <a:solidFill>
                  <a:schemeClr val="accent1">
                    <a:lumMod val="75000"/>
                  </a:schemeClr>
                </a:solidFill>
              </a:endParaRPr>
            </a:p>
          </p:txBody>
        </p:sp>
        <p:sp>
          <p:nvSpPr>
            <p:cNvPr id="24" name="Rectangle 23"/>
            <p:cNvSpPr/>
            <p:nvPr/>
          </p:nvSpPr>
          <p:spPr>
            <a:xfrm>
              <a:off x="8104271" y="2358925"/>
              <a:ext cx="4002004" cy="1200329"/>
            </a:xfrm>
            <a:prstGeom prst="rect">
              <a:avLst/>
            </a:prstGeom>
          </p:spPr>
          <p:txBody>
            <a:bodyPr wrap="square">
              <a:spAutoFit/>
            </a:bodyPr>
            <a:lstStyle/>
            <a:p>
              <a:r>
                <a:rPr lang="en-AU" dirty="0" err="1">
                  <a:solidFill>
                    <a:srgbClr val="000000"/>
                  </a:solidFill>
                  <a:latin typeface="Consolas" panose="020B0609020204030204" pitchFamily="49" charset="0"/>
                </a:rPr>
                <a:t>async</a:t>
              </a:r>
              <a:r>
                <a:rPr lang="en-AU" dirty="0">
                  <a:solidFill>
                    <a:srgbClr val="000000"/>
                  </a:solidFill>
                  <a:latin typeface="Consolas" panose="020B0609020204030204" pitchFamily="49" charset="0"/>
                </a:rPr>
                <a:t> {</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let! </a:t>
              </a:r>
              <a:r>
                <a:rPr lang="en-AU" dirty="0">
                  <a:solidFill>
                    <a:srgbClr val="000000"/>
                  </a:solidFill>
                  <a:latin typeface="Consolas" panose="020B0609020204030204" pitchFamily="49" charset="0"/>
                </a:rPr>
                <a:t>r = </a:t>
              </a:r>
              <a:r>
                <a:rPr lang="en-AU" dirty="0" err="1">
                  <a:solidFill>
                    <a:srgbClr val="000000"/>
                  </a:solidFill>
                  <a:latin typeface="Consolas" panose="020B0609020204030204" pitchFamily="49" charset="0"/>
                </a:rPr>
                <a:t>getFromWebService</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  …</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a:t>
              </a:r>
              <a:endParaRPr lang="en-AU" dirty="0"/>
            </a:p>
          </p:txBody>
        </p:sp>
        <p:sp>
          <p:nvSpPr>
            <p:cNvPr id="28" name="Rectangle 27"/>
            <p:cNvSpPr/>
            <p:nvPr/>
          </p:nvSpPr>
          <p:spPr>
            <a:xfrm>
              <a:off x="8410573" y="2693290"/>
              <a:ext cx="581027"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grpSp>
        <p:nvGrpSpPr>
          <p:cNvPr id="44" name="Group 43"/>
          <p:cNvGrpSpPr/>
          <p:nvPr/>
        </p:nvGrpSpPr>
        <p:grpSpPr>
          <a:xfrm>
            <a:off x="8104271" y="3571025"/>
            <a:ext cx="4002004" cy="1231106"/>
            <a:chOff x="8104271" y="3088718"/>
            <a:chExt cx="4002004" cy="1231106"/>
          </a:xfrm>
        </p:grpSpPr>
        <p:sp>
          <p:nvSpPr>
            <p:cNvPr id="31" name="Rectangle 30"/>
            <p:cNvSpPr/>
            <p:nvPr/>
          </p:nvSpPr>
          <p:spPr>
            <a:xfrm>
              <a:off x="8104271" y="3088718"/>
              <a:ext cx="1460849" cy="584775"/>
            </a:xfrm>
            <a:prstGeom prst="rect">
              <a:avLst/>
            </a:prstGeom>
          </p:spPr>
          <p:txBody>
            <a:bodyPr wrap="none">
              <a:spAutoFit/>
            </a:bodyPr>
            <a:lstStyle/>
            <a:p>
              <a:r>
                <a:rPr lang="en-AU" sz="3200" b="1" dirty="0">
                  <a:solidFill>
                    <a:schemeClr val="accent5">
                      <a:lumMod val="75000"/>
                    </a:schemeClr>
                  </a:solidFill>
                </a:rPr>
                <a:t>JS: Lists</a:t>
              </a:r>
              <a:endParaRPr lang="en-AU" dirty="0">
                <a:solidFill>
                  <a:schemeClr val="accent1">
                    <a:lumMod val="75000"/>
                  </a:schemeClr>
                </a:solidFill>
              </a:endParaRPr>
            </a:p>
          </p:txBody>
        </p:sp>
        <p:sp>
          <p:nvSpPr>
            <p:cNvPr id="32" name="Rectangle 31"/>
            <p:cNvSpPr/>
            <p:nvPr/>
          </p:nvSpPr>
          <p:spPr>
            <a:xfrm>
              <a:off x="8104271" y="3673493"/>
              <a:ext cx="4002004" cy="646331"/>
            </a:xfrm>
            <a:prstGeom prst="rect">
              <a:avLst/>
            </a:prstGeom>
          </p:spPr>
          <p:txBody>
            <a:bodyPr wrap="square">
              <a:spAutoFit/>
            </a:bodyPr>
            <a:lstStyle/>
            <a:p>
              <a:r>
                <a:rPr lang="en-AU" dirty="0" err="1">
                  <a:solidFill>
                    <a:srgbClr val="000000"/>
                  </a:solidFill>
                  <a:latin typeface="Consolas" panose="020B0609020204030204" pitchFamily="49" charset="0"/>
                </a:rPr>
                <a:t>fp.flatMap</a:t>
              </a:r>
              <a:r>
                <a:rPr lang="en-AU" dirty="0">
                  <a:solidFill>
                    <a:srgbClr val="000000"/>
                  </a:solidFill>
                  <a:latin typeface="Consolas" panose="020B0609020204030204" pitchFamily="49" charset="0"/>
                </a:rPr>
                <a:t>(</a:t>
              </a:r>
              <a:r>
                <a:rPr lang="en-AU" dirty="0" err="1">
                  <a:solidFill>
                    <a:srgbClr val="000000"/>
                  </a:solidFill>
                  <a:latin typeface="Consolas" panose="020B0609020204030204" pitchFamily="49" charset="0"/>
                </a:rPr>
                <a:t>i</a:t>
              </a:r>
              <a:r>
                <a:rPr lang="en-AU" dirty="0">
                  <a:solidFill>
                    <a:srgbClr val="000000"/>
                  </a:solidFill>
                  <a:latin typeface="Consolas" panose="020B0609020204030204" pitchFamily="49" charset="0"/>
                </a:rPr>
                <a:t> =&gt; [x,x+1])</a:t>
              </a:r>
            </a:p>
            <a:p>
              <a:r>
                <a:rPr lang="en-AU" dirty="0">
                  <a:solidFill>
                    <a:srgbClr val="000000"/>
                  </a:solidFill>
                  <a:latin typeface="Consolas" panose="020B0609020204030204" pitchFamily="49" charset="0"/>
                </a:rPr>
                <a:t>      ([1,2,3])</a:t>
              </a:r>
              <a:endParaRPr lang="en-AU" dirty="0"/>
            </a:p>
          </p:txBody>
        </p:sp>
        <p:sp>
          <p:nvSpPr>
            <p:cNvPr id="33" name="Rectangle 32"/>
            <p:cNvSpPr/>
            <p:nvPr/>
          </p:nvSpPr>
          <p:spPr>
            <a:xfrm>
              <a:off x="8534399" y="3750683"/>
              <a:ext cx="914401"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grpSp>
        <p:nvGrpSpPr>
          <p:cNvPr id="46" name="Group 45"/>
          <p:cNvGrpSpPr/>
          <p:nvPr/>
        </p:nvGrpSpPr>
        <p:grpSpPr>
          <a:xfrm>
            <a:off x="312820" y="5204710"/>
            <a:ext cx="3619500" cy="944582"/>
            <a:chOff x="312821" y="3602950"/>
            <a:chExt cx="2855654" cy="944582"/>
          </a:xfrm>
        </p:grpSpPr>
        <p:sp>
          <p:nvSpPr>
            <p:cNvPr id="47" name="Rectangle 46"/>
            <p:cNvSpPr/>
            <p:nvPr/>
          </p:nvSpPr>
          <p:spPr>
            <a:xfrm>
              <a:off x="312821" y="3602950"/>
              <a:ext cx="1222774" cy="584775"/>
            </a:xfrm>
            <a:prstGeom prst="rect">
              <a:avLst/>
            </a:prstGeom>
          </p:spPr>
          <p:txBody>
            <a:bodyPr wrap="none">
              <a:spAutoFit/>
            </a:bodyPr>
            <a:lstStyle/>
            <a:p>
              <a:r>
                <a:rPr lang="en-AU" sz="3200" b="1" dirty="0">
                  <a:solidFill>
                    <a:schemeClr val="accent5">
                      <a:lumMod val="75000"/>
                    </a:schemeClr>
                  </a:solidFill>
                </a:rPr>
                <a:t>C#: Task</a:t>
              </a:r>
              <a:endParaRPr lang="en-AU" dirty="0">
                <a:solidFill>
                  <a:schemeClr val="accent1">
                    <a:lumMod val="75000"/>
                  </a:schemeClr>
                </a:solidFill>
              </a:endParaRPr>
            </a:p>
          </p:txBody>
        </p:sp>
        <p:sp>
          <p:nvSpPr>
            <p:cNvPr id="48" name="Rectangle 47"/>
            <p:cNvSpPr/>
            <p:nvPr/>
          </p:nvSpPr>
          <p:spPr>
            <a:xfrm>
              <a:off x="312821" y="4178200"/>
              <a:ext cx="2855654" cy="369332"/>
            </a:xfrm>
            <a:prstGeom prst="rect">
              <a:avLst/>
            </a:prstGeom>
          </p:spPr>
          <p:txBody>
            <a:bodyPr wrap="square">
              <a:spAutoFit/>
            </a:bodyPr>
            <a:lstStyle/>
            <a:p>
              <a:r>
                <a:rPr lang="en-AU" dirty="0" err="1">
                  <a:solidFill>
                    <a:srgbClr val="0000FF"/>
                  </a:solidFill>
                  <a:latin typeface="Consolas" panose="020B0609020204030204" pitchFamily="49" charset="0"/>
                </a:rPr>
                <a:t>var</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resp</a:t>
              </a:r>
              <a:r>
                <a:rPr lang="en-AU" dirty="0">
                  <a:solidFill>
                    <a:srgbClr val="000000"/>
                  </a:solidFill>
                  <a:latin typeface="Consolas" panose="020B0609020204030204" pitchFamily="49" charset="0"/>
                </a:rPr>
                <a:t> = </a:t>
              </a:r>
              <a:r>
                <a:rPr lang="en-AU" dirty="0">
                  <a:solidFill>
                    <a:srgbClr val="0000FF"/>
                  </a:solidFill>
                  <a:latin typeface="Consolas" panose="020B0609020204030204" pitchFamily="49" charset="0"/>
                </a:rPr>
                <a:t>await</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webRequest</a:t>
              </a:r>
              <a:endParaRPr lang="en-AU" dirty="0"/>
            </a:p>
          </p:txBody>
        </p:sp>
        <p:sp>
          <p:nvSpPr>
            <p:cNvPr id="49" name="Rectangle 48"/>
            <p:cNvSpPr/>
            <p:nvPr/>
          </p:nvSpPr>
          <p:spPr>
            <a:xfrm>
              <a:off x="1452623" y="4256377"/>
              <a:ext cx="552234"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grpSp>
        <p:nvGrpSpPr>
          <p:cNvPr id="50" name="Group 49"/>
          <p:cNvGrpSpPr/>
          <p:nvPr/>
        </p:nvGrpSpPr>
        <p:grpSpPr>
          <a:xfrm>
            <a:off x="8104271" y="4917621"/>
            <a:ext cx="4002004" cy="1231106"/>
            <a:chOff x="8104271" y="3088718"/>
            <a:chExt cx="4002004" cy="1231106"/>
          </a:xfrm>
        </p:grpSpPr>
        <p:sp>
          <p:nvSpPr>
            <p:cNvPr id="51" name="Rectangle 50"/>
            <p:cNvSpPr/>
            <p:nvPr/>
          </p:nvSpPr>
          <p:spPr>
            <a:xfrm>
              <a:off x="8104271" y="3088718"/>
              <a:ext cx="2269980" cy="584775"/>
            </a:xfrm>
            <a:prstGeom prst="rect">
              <a:avLst/>
            </a:prstGeom>
          </p:spPr>
          <p:txBody>
            <a:bodyPr wrap="none">
              <a:spAutoFit/>
            </a:bodyPr>
            <a:lstStyle/>
            <a:p>
              <a:r>
                <a:rPr lang="en-AU" sz="3200" b="1" dirty="0">
                  <a:solidFill>
                    <a:schemeClr val="accent5">
                      <a:lumMod val="75000"/>
                    </a:schemeClr>
                  </a:solidFill>
                </a:rPr>
                <a:t>JS: Promises</a:t>
              </a:r>
              <a:endParaRPr lang="en-AU" dirty="0">
                <a:solidFill>
                  <a:schemeClr val="accent1">
                    <a:lumMod val="75000"/>
                  </a:schemeClr>
                </a:solidFill>
              </a:endParaRPr>
            </a:p>
          </p:txBody>
        </p:sp>
        <p:sp>
          <p:nvSpPr>
            <p:cNvPr id="52" name="Rectangle 51"/>
            <p:cNvSpPr/>
            <p:nvPr/>
          </p:nvSpPr>
          <p:spPr>
            <a:xfrm>
              <a:off x="8104271" y="3673493"/>
              <a:ext cx="4002004" cy="646331"/>
            </a:xfrm>
            <a:prstGeom prst="rect">
              <a:avLst/>
            </a:prstGeom>
          </p:spPr>
          <p:txBody>
            <a:bodyPr wrap="square">
              <a:spAutoFit/>
            </a:bodyPr>
            <a:lstStyle/>
            <a:p>
              <a:r>
                <a:rPr lang="en-AU" dirty="0" err="1">
                  <a:solidFill>
                    <a:srgbClr val="000000"/>
                  </a:solidFill>
                  <a:latin typeface="Consolas" panose="020B0609020204030204" pitchFamily="49" charset="0"/>
                </a:rPr>
                <a:t>getFromWebService</a:t>
              </a:r>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  .then(</a:t>
              </a:r>
              <a:r>
                <a:rPr lang="en-AU" dirty="0" err="1">
                  <a:solidFill>
                    <a:srgbClr val="000000"/>
                  </a:solidFill>
                  <a:latin typeface="Consolas" panose="020B0609020204030204" pitchFamily="49" charset="0"/>
                </a:rPr>
                <a:t>resp</a:t>
              </a:r>
              <a:r>
                <a:rPr lang="en-AU" dirty="0">
                  <a:solidFill>
                    <a:srgbClr val="000000"/>
                  </a:solidFill>
                  <a:latin typeface="Consolas" panose="020B0609020204030204" pitchFamily="49" charset="0"/>
                </a:rPr>
                <a:t> =&gt; …)</a:t>
              </a:r>
              <a:endParaRPr lang="en-AU" dirty="0"/>
            </a:p>
          </p:txBody>
        </p:sp>
        <p:sp>
          <p:nvSpPr>
            <p:cNvPr id="53" name="Rectangle 52"/>
            <p:cNvSpPr/>
            <p:nvPr/>
          </p:nvSpPr>
          <p:spPr>
            <a:xfrm>
              <a:off x="8534398" y="4008448"/>
              <a:ext cx="561977"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spTree>
    <p:extLst>
      <p:ext uri="{BB962C8B-B14F-4D97-AF65-F5344CB8AC3E}">
        <p14:creationId xmlns:p14="http://schemas.microsoft.com/office/powerpoint/2010/main" val="40687270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25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25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250"/>
                                        <p:tgtEl>
                                          <p:spTgt spid="4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250"/>
                                        <p:tgtEl>
                                          <p:spTgt spid="40"/>
                                        </p:tgtEl>
                                      </p:cBhvr>
                                    </p:animEffect>
                                  </p:childTnLst>
                                </p:cTn>
                              </p:par>
                              <p:par>
                                <p:cTn id="23" presetID="10"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250"/>
                                        <p:tgtEl>
                                          <p:spTgt spid="41"/>
                                        </p:tgtEl>
                                      </p:cBhvr>
                                    </p:animEffect>
                                  </p:childTnLst>
                                </p:cTn>
                              </p:par>
                              <p:par>
                                <p:cTn id="26" presetID="10" presetClass="entr" presetSubtype="0"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250"/>
                                        <p:tgtEl>
                                          <p:spTgt spid="42"/>
                                        </p:tgtEl>
                                      </p:cBhvr>
                                    </p:animEffect>
                                  </p:childTnLst>
                                </p:cTn>
                              </p:par>
                              <p:par>
                                <p:cTn id="29" presetID="10"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250"/>
                                        <p:tgtEl>
                                          <p:spTgt spid="4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25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fade">
                                      <p:cBhvr>
                                        <p:cTn id="41" dur="25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Parsers with Functors, </a:t>
            </a:r>
            <a:r>
              <a:rPr lang="en-AU" dirty="0" err="1"/>
              <a:t>Applicatives</a:t>
            </a:r>
            <a:r>
              <a:rPr lang="en-AU" dirty="0"/>
              <a:t> and Monads</a:t>
            </a:r>
          </a:p>
        </p:txBody>
      </p:sp>
    </p:spTree>
    <p:extLst>
      <p:ext uri="{BB962C8B-B14F-4D97-AF65-F5344CB8AC3E}">
        <p14:creationId xmlns:p14="http://schemas.microsoft.com/office/powerpoint/2010/main" val="2151066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Summary</a:t>
            </a:r>
          </a:p>
        </p:txBody>
      </p:sp>
      <p:sp>
        <p:nvSpPr>
          <p:cNvPr id="4" name="Rectangle 3"/>
          <p:cNvSpPr/>
          <p:nvPr/>
        </p:nvSpPr>
        <p:spPr>
          <a:xfrm>
            <a:off x="322609" y="4218161"/>
            <a:ext cx="676980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apply</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Applicative</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5" name="Rectangle 4"/>
          <p:cNvSpPr/>
          <p:nvPr/>
        </p:nvSpPr>
        <p:spPr>
          <a:xfrm>
            <a:off x="340687" y="2400426"/>
            <a:ext cx="6896440"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Functor</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6" name="Rectangle 5"/>
          <p:cNvSpPr/>
          <p:nvPr/>
        </p:nvSpPr>
        <p:spPr>
          <a:xfrm>
            <a:off x="351350" y="5852041"/>
            <a:ext cx="6896440"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bind </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Monad</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8" name="Rectangle 7"/>
          <p:cNvSpPr/>
          <p:nvPr/>
        </p:nvSpPr>
        <p:spPr>
          <a:xfrm>
            <a:off x="322609" y="3799061"/>
            <a:ext cx="676980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pure</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Applicative</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p>
        </p:txBody>
      </p:sp>
      <p:sp>
        <p:nvSpPr>
          <p:cNvPr id="9" name="Rectangle 8"/>
          <p:cNvSpPr/>
          <p:nvPr/>
        </p:nvSpPr>
        <p:spPr>
          <a:xfrm>
            <a:off x="322609" y="1791155"/>
            <a:ext cx="4270015" cy="707886"/>
          </a:xfrm>
          <a:prstGeom prst="rect">
            <a:avLst/>
          </a:prstGeom>
        </p:spPr>
        <p:txBody>
          <a:bodyPr wrap="none">
            <a:spAutoFit/>
          </a:bodyPr>
          <a:lstStyle/>
          <a:p>
            <a:r>
              <a:rPr lang="en-AU" sz="2000" b="1" dirty="0">
                <a:solidFill>
                  <a:schemeClr val="accent1">
                    <a:lumMod val="75000"/>
                  </a:schemeClr>
                </a:solidFill>
              </a:rPr>
              <a:t>Functor</a:t>
            </a:r>
            <a:br>
              <a:rPr lang="en-AU" sz="2000" b="1" dirty="0">
                <a:solidFill>
                  <a:schemeClr val="accent1">
                    <a:lumMod val="75000"/>
                  </a:schemeClr>
                </a:solidFill>
              </a:rPr>
            </a:br>
            <a:r>
              <a:rPr lang="en-AU" sz="2000" dirty="0">
                <a:solidFill>
                  <a:schemeClr val="accent1">
                    <a:lumMod val="75000"/>
                  </a:schemeClr>
                </a:solidFill>
              </a:rPr>
              <a:t>Transforming values within a structure</a:t>
            </a:r>
          </a:p>
        </p:txBody>
      </p:sp>
      <p:sp>
        <p:nvSpPr>
          <p:cNvPr id="10" name="Rectangle 9"/>
          <p:cNvSpPr/>
          <p:nvPr/>
        </p:nvSpPr>
        <p:spPr>
          <a:xfrm>
            <a:off x="322609" y="3127769"/>
            <a:ext cx="4886594" cy="707886"/>
          </a:xfrm>
          <a:prstGeom prst="rect">
            <a:avLst/>
          </a:prstGeom>
        </p:spPr>
        <p:txBody>
          <a:bodyPr wrap="none">
            <a:spAutoFit/>
          </a:bodyPr>
          <a:lstStyle/>
          <a:p>
            <a:r>
              <a:rPr lang="en-AU" sz="2000" b="1" dirty="0">
                <a:solidFill>
                  <a:schemeClr val="accent1">
                    <a:lumMod val="75000"/>
                  </a:schemeClr>
                </a:solidFill>
              </a:rPr>
              <a:t>Applicative</a:t>
            </a:r>
            <a:br>
              <a:rPr lang="en-AU" sz="2000" b="1" dirty="0">
                <a:solidFill>
                  <a:schemeClr val="accent1">
                    <a:lumMod val="75000"/>
                  </a:schemeClr>
                </a:solidFill>
              </a:rPr>
            </a:br>
            <a:r>
              <a:rPr lang="en-AU" sz="2000" dirty="0">
                <a:solidFill>
                  <a:schemeClr val="accent1">
                    <a:lumMod val="75000"/>
                  </a:schemeClr>
                </a:solidFill>
              </a:rPr>
              <a:t>Transforming values and structures together</a:t>
            </a:r>
          </a:p>
        </p:txBody>
      </p:sp>
      <p:sp>
        <p:nvSpPr>
          <p:cNvPr id="11" name="Rectangle 10"/>
          <p:cNvSpPr/>
          <p:nvPr/>
        </p:nvSpPr>
        <p:spPr>
          <a:xfrm>
            <a:off x="322609" y="5155476"/>
            <a:ext cx="6835717" cy="707886"/>
          </a:xfrm>
          <a:prstGeom prst="rect">
            <a:avLst/>
          </a:prstGeom>
        </p:spPr>
        <p:txBody>
          <a:bodyPr wrap="none">
            <a:spAutoFit/>
          </a:bodyPr>
          <a:lstStyle/>
          <a:p>
            <a:r>
              <a:rPr lang="en-AU" sz="2000" b="1" dirty="0">
                <a:solidFill>
                  <a:schemeClr val="accent1">
                    <a:lumMod val="75000"/>
                  </a:schemeClr>
                </a:solidFill>
              </a:rPr>
              <a:t>Monad</a:t>
            </a:r>
            <a:br>
              <a:rPr lang="en-AU" sz="2000" b="1" dirty="0">
                <a:solidFill>
                  <a:schemeClr val="accent1">
                    <a:lumMod val="75000"/>
                  </a:schemeClr>
                </a:solidFill>
              </a:rPr>
            </a:br>
            <a:r>
              <a:rPr lang="en-AU" sz="2000" dirty="0">
                <a:solidFill>
                  <a:schemeClr val="accent1">
                    <a:lumMod val="75000"/>
                  </a:schemeClr>
                </a:solidFill>
              </a:rPr>
              <a:t>Transforming values and structures together, with more power</a:t>
            </a:r>
          </a:p>
        </p:txBody>
      </p:sp>
      <p:sp>
        <p:nvSpPr>
          <p:cNvPr id="12" name="Rectangle 11"/>
          <p:cNvSpPr/>
          <p:nvPr/>
        </p:nvSpPr>
        <p:spPr>
          <a:xfrm>
            <a:off x="7913739" y="1846428"/>
            <a:ext cx="2855654" cy="923330"/>
          </a:xfrm>
          <a:prstGeom prst="rect">
            <a:avLst/>
          </a:prstGeom>
        </p:spPr>
        <p:txBody>
          <a:bodyPr wrap="square">
            <a:spAutoFit/>
          </a:bodyPr>
          <a:lstStyle/>
          <a:p>
            <a:r>
              <a:rPr lang="en-AU" dirty="0">
                <a:solidFill>
                  <a:srgbClr val="000000"/>
                </a:solidFill>
                <a:latin typeface="Consolas" panose="020B0609020204030204" pitchFamily="49" charset="0"/>
              </a:rPr>
              <a:t>Enumerable</a:t>
            </a:r>
          </a:p>
          <a:p>
            <a:r>
              <a:rPr lang="en-AU" dirty="0">
                <a:solidFill>
                  <a:srgbClr val="000000"/>
                </a:solidFill>
                <a:latin typeface="Consolas" panose="020B0609020204030204" pitchFamily="49" charset="0"/>
              </a:rPr>
              <a:t>  .Range(</a:t>
            </a:r>
            <a:r>
              <a:rPr lang="en-AU" dirty="0">
                <a:solidFill>
                  <a:srgbClr val="C81EFA"/>
                </a:solidFill>
                <a:latin typeface="Consolas" panose="020B0609020204030204" pitchFamily="49" charset="0"/>
              </a:rPr>
              <a:t>0</a:t>
            </a:r>
            <a:r>
              <a:rPr lang="en-AU" dirty="0">
                <a:solidFill>
                  <a:srgbClr val="000000"/>
                </a:solidFill>
                <a:latin typeface="Consolas" panose="020B0609020204030204" pitchFamily="49" charset="0"/>
              </a:rPr>
              <a:t>,</a:t>
            </a:r>
            <a:r>
              <a:rPr lang="en-AU" dirty="0">
                <a:solidFill>
                  <a:srgbClr val="C81EFA"/>
                </a:solidFill>
                <a:latin typeface="Consolas" panose="020B0609020204030204" pitchFamily="49" charset="0"/>
              </a:rPr>
              <a:t>5</a:t>
            </a:r>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  .Select(x =&gt; x + </a:t>
            </a:r>
            <a:r>
              <a:rPr lang="en-AU" dirty="0">
                <a:solidFill>
                  <a:srgbClr val="C81EFA"/>
                </a:solidFill>
                <a:latin typeface="Consolas" panose="020B0609020204030204" pitchFamily="49" charset="0"/>
              </a:rPr>
              <a:t>1</a:t>
            </a:r>
            <a:r>
              <a:rPr lang="en-AU" dirty="0">
                <a:solidFill>
                  <a:srgbClr val="000000"/>
                </a:solidFill>
                <a:latin typeface="Consolas" panose="020B0609020204030204" pitchFamily="49" charset="0"/>
              </a:rPr>
              <a:t>)</a:t>
            </a:r>
            <a:endParaRPr lang="en-AU" dirty="0"/>
          </a:p>
        </p:txBody>
      </p:sp>
      <p:sp>
        <p:nvSpPr>
          <p:cNvPr id="13" name="Rectangle 12"/>
          <p:cNvSpPr/>
          <p:nvPr/>
        </p:nvSpPr>
        <p:spPr>
          <a:xfrm>
            <a:off x="7913739" y="3410652"/>
            <a:ext cx="3965440" cy="1200329"/>
          </a:xfrm>
          <a:prstGeom prst="rect">
            <a:avLst/>
          </a:prstGeom>
        </p:spPr>
        <p:txBody>
          <a:bodyPr wrap="square">
            <a:spAutoFit/>
          </a:bodyPr>
          <a:lstStyle/>
          <a:p>
            <a:r>
              <a:rPr lang="en-AU" dirty="0">
                <a:solidFill>
                  <a:srgbClr val="C00000"/>
                </a:solidFill>
                <a:latin typeface="Consolas" panose="020B0609020204030204" pitchFamily="49" charset="0"/>
                <a:cs typeface="Consolas" panose="020B0609020204030204" pitchFamily="49" charset="0"/>
              </a:rPr>
              <a:t>Person</a:t>
            </a:r>
          </a:p>
          <a:p>
            <a:r>
              <a:rPr lang="en-AU" dirty="0">
                <a:latin typeface="Consolas" panose="020B0609020204030204" pitchFamily="49" charset="0"/>
                <a:cs typeface="Consolas" panose="020B0609020204030204" pitchFamily="49" charset="0"/>
              </a:rPr>
              <a:t>  `map`   required </a:t>
            </a:r>
            <a:r>
              <a:rPr lang="en-AU" dirty="0" err="1">
                <a:latin typeface="Consolas" panose="020B0609020204030204" pitchFamily="49" charset="0"/>
                <a:cs typeface="Consolas" panose="020B0609020204030204" pitchFamily="49" charset="0"/>
              </a:rPr>
              <a:t>firstName</a:t>
            </a:r>
            <a:endParaRPr lang="en-AU" dirty="0">
              <a:latin typeface="Consolas" panose="020B0609020204030204" pitchFamily="49" charset="0"/>
              <a:cs typeface="Consolas" panose="020B0609020204030204" pitchFamily="49" charset="0"/>
            </a:endParaRPr>
          </a:p>
          <a:p>
            <a:r>
              <a:rPr lang="en-AU" dirty="0">
                <a:latin typeface="Consolas" panose="020B0609020204030204" pitchFamily="49" charset="0"/>
                <a:cs typeface="Consolas" panose="020B0609020204030204" pitchFamily="49" charset="0"/>
              </a:rPr>
              <a:t>  `apply` required surname</a:t>
            </a:r>
          </a:p>
          <a:p>
            <a:r>
              <a:rPr lang="en-AU" dirty="0">
                <a:latin typeface="Consolas" panose="020B0609020204030204" pitchFamily="49" charset="0"/>
                <a:cs typeface="Consolas" panose="020B0609020204030204" pitchFamily="49" charset="0"/>
              </a:rPr>
              <a:t>  `apply` integer age</a:t>
            </a:r>
          </a:p>
        </p:txBody>
      </p:sp>
      <p:sp>
        <p:nvSpPr>
          <p:cNvPr id="14" name="Rectangle 13"/>
          <p:cNvSpPr/>
          <p:nvPr/>
        </p:nvSpPr>
        <p:spPr>
          <a:xfrm>
            <a:off x="7913739" y="5251876"/>
            <a:ext cx="4002004" cy="1200329"/>
          </a:xfrm>
          <a:prstGeom prst="rect">
            <a:avLst/>
          </a:prstGeom>
        </p:spPr>
        <p:txBody>
          <a:bodyPr wrap="square">
            <a:spAutoFit/>
          </a:bodyPr>
          <a:lstStyle/>
          <a:p>
            <a:r>
              <a:rPr lang="en-AU" dirty="0" err="1">
                <a:solidFill>
                  <a:srgbClr val="000000"/>
                </a:solidFill>
                <a:latin typeface="Consolas" panose="020B0609020204030204" pitchFamily="49" charset="0"/>
              </a:rPr>
              <a:t>async</a:t>
            </a:r>
            <a:r>
              <a:rPr lang="en-AU" dirty="0">
                <a:solidFill>
                  <a:srgbClr val="000000"/>
                </a:solidFill>
                <a:latin typeface="Consolas" panose="020B0609020204030204" pitchFamily="49" charset="0"/>
              </a:rPr>
              <a:t> {</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let! </a:t>
            </a:r>
            <a:r>
              <a:rPr lang="en-AU" dirty="0">
                <a:solidFill>
                  <a:srgbClr val="000000"/>
                </a:solidFill>
                <a:latin typeface="Consolas" panose="020B0609020204030204" pitchFamily="49" charset="0"/>
              </a:rPr>
              <a:t>r = </a:t>
            </a:r>
            <a:r>
              <a:rPr lang="en-AU" dirty="0" err="1">
                <a:solidFill>
                  <a:srgbClr val="000000"/>
                </a:solidFill>
                <a:latin typeface="Consolas" panose="020B0609020204030204" pitchFamily="49" charset="0"/>
              </a:rPr>
              <a:t>getFromWebService</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  …</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a:t>
            </a:r>
            <a:endParaRPr lang="en-AU" dirty="0"/>
          </a:p>
        </p:txBody>
      </p:sp>
      <p:sp>
        <p:nvSpPr>
          <p:cNvPr id="15" name="Rectangle 14"/>
          <p:cNvSpPr/>
          <p:nvPr/>
        </p:nvSpPr>
        <p:spPr>
          <a:xfrm>
            <a:off x="312820" y="1847045"/>
            <a:ext cx="10888579" cy="90190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340687" y="3174497"/>
            <a:ext cx="11538492" cy="159847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5010546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25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25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250"/>
                                        <p:tgtEl>
                                          <p:spTgt spid="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25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25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25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250"/>
                                        <p:tgtEl>
                                          <p:spTgt spid="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25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9" grpId="0"/>
      <p:bldP spid="10" grpId="0"/>
      <p:bldP spid="11" grpId="0"/>
      <p:bldP spid="12" grpId="0"/>
      <p:bldP spid="13" grpId="0"/>
      <p:bldP spid="14" grpId="0"/>
      <p:bldP spid="15" grpId="0" animBg="1"/>
      <p:bldP spid="1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Where can I learn more?</a:t>
            </a:r>
          </a:p>
        </p:txBody>
      </p:sp>
      <p:sp>
        <p:nvSpPr>
          <p:cNvPr id="4" name="Rectangle 3"/>
          <p:cNvSpPr/>
          <p:nvPr/>
        </p:nvSpPr>
        <p:spPr>
          <a:xfrm>
            <a:off x="312821" y="1825624"/>
            <a:ext cx="5872570" cy="2246769"/>
          </a:xfrm>
          <a:prstGeom prst="rect">
            <a:avLst/>
          </a:prstGeom>
        </p:spPr>
        <p:txBody>
          <a:bodyPr wrap="none">
            <a:spAutoFit/>
          </a:bodyPr>
          <a:lstStyle/>
          <a:p>
            <a:r>
              <a:rPr lang="en-AU" sz="3200" b="1" dirty="0">
                <a:solidFill>
                  <a:schemeClr val="accent5">
                    <a:lumMod val="75000"/>
                  </a:schemeClr>
                </a:solidFill>
              </a:rPr>
              <a:t>Scott Wlaschin</a:t>
            </a:r>
          </a:p>
          <a:p>
            <a:r>
              <a:rPr lang="en-AU" b="1" dirty="0">
                <a:solidFill>
                  <a:schemeClr val="accent1">
                    <a:lumMod val="75000"/>
                  </a:schemeClr>
                </a:solidFill>
              </a:rPr>
              <a:t>NDC Sydney - Functional Design Patterns – Friday 18 August</a:t>
            </a:r>
          </a:p>
          <a:p>
            <a:endParaRPr lang="en-AU" dirty="0">
              <a:solidFill>
                <a:schemeClr val="accent1">
                  <a:lumMod val="75000"/>
                </a:schemeClr>
              </a:solidFill>
            </a:endParaRPr>
          </a:p>
          <a:p>
            <a:r>
              <a:rPr lang="en-AU" b="1" dirty="0">
                <a:solidFill>
                  <a:schemeClr val="accent1">
                    <a:lumMod val="75000"/>
                  </a:schemeClr>
                </a:solidFill>
              </a:rPr>
              <a:t>FSharpForFunAndProfit.com</a:t>
            </a:r>
          </a:p>
          <a:p>
            <a:pPr marL="285750" indent="-285750">
              <a:buFont typeface="Arial" panose="020B0604020202020204" pitchFamily="34" charset="0"/>
              <a:buChar char="•"/>
            </a:pPr>
            <a:r>
              <a:rPr lang="en-AU" dirty="0">
                <a:solidFill>
                  <a:schemeClr val="accent1">
                    <a:lumMod val="75000"/>
                  </a:schemeClr>
                </a:solidFill>
              </a:rPr>
              <a:t>The "Map and Bind and Apply, Oh my!" series</a:t>
            </a:r>
          </a:p>
          <a:p>
            <a:pPr marL="285750" indent="-285750">
              <a:buFont typeface="Arial" panose="020B0604020202020204" pitchFamily="34" charset="0"/>
              <a:buChar char="•"/>
            </a:pPr>
            <a:r>
              <a:rPr lang="en-AU" dirty="0">
                <a:solidFill>
                  <a:schemeClr val="accent1">
                    <a:lumMod val="75000"/>
                  </a:schemeClr>
                </a:solidFill>
              </a:rPr>
              <a:t>Railway Oriented Programming</a:t>
            </a:r>
          </a:p>
          <a:p>
            <a:pPr marL="285750" indent="-285750">
              <a:buFont typeface="Arial" panose="020B0604020202020204" pitchFamily="34" charset="0"/>
              <a:buChar char="•"/>
            </a:pPr>
            <a:r>
              <a:rPr lang="en-AU" dirty="0">
                <a:solidFill>
                  <a:schemeClr val="accent1">
                    <a:lumMod val="75000"/>
                  </a:schemeClr>
                </a:solidFill>
              </a:rPr>
              <a:t>… actually just read the whole site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3195" y="4140654"/>
            <a:ext cx="2122921" cy="2299832"/>
          </a:xfrm>
          <a:prstGeom prst="rect">
            <a:avLst/>
          </a:prstGeom>
        </p:spPr>
      </p:pic>
      <p:pic>
        <p:nvPicPr>
          <p:cNvPr id="8" name="Picture 2" descr="Book Cover"/>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bwMode="auto">
          <a:xfrm>
            <a:off x="8660305" y="1825624"/>
            <a:ext cx="3218873" cy="416560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9443992" y="6071154"/>
            <a:ext cx="2520911" cy="369332"/>
          </a:xfrm>
          <a:prstGeom prst="rect">
            <a:avLst/>
          </a:prstGeom>
          <a:noFill/>
        </p:spPr>
        <p:txBody>
          <a:bodyPr wrap="square" rtlCol="0">
            <a:spAutoFit/>
          </a:bodyPr>
          <a:lstStyle/>
          <a:p>
            <a:pPr algn="r"/>
            <a:r>
              <a:rPr lang="en-AU" dirty="0">
                <a:solidFill>
                  <a:srgbClr val="453A62"/>
                </a:solidFill>
              </a:rPr>
              <a:t>haskellbook.com</a:t>
            </a:r>
          </a:p>
        </p:txBody>
      </p:sp>
    </p:spTree>
    <p:extLst>
      <p:ext uri="{BB962C8B-B14F-4D97-AF65-F5344CB8AC3E}">
        <p14:creationId xmlns:p14="http://schemas.microsoft.com/office/powerpoint/2010/main" val="2502768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Questions</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10025" y="2372261"/>
            <a:ext cx="4171952" cy="2781300"/>
          </a:xfrm>
        </p:spPr>
      </p:pic>
      <p:sp>
        <p:nvSpPr>
          <p:cNvPr id="3" name="Rectangle 2"/>
          <p:cNvSpPr/>
          <p:nvPr/>
        </p:nvSpPr>
        <p:spPr>
          <a:xfrm>
            <a:off x="226469" y="5835134"/>
            <a:ext cx="2423612" cy="646331"/>
          </a:xfrm>
          <a:prstGeom prst="rect">
            <a:avLst/>
          </a:prstGeom>
        </p:spPr>
        <p:txBody>
          <a:bodyPr wrap="none">
            <a:spAutoFit/>
          </a:bodyPr>
          <a:lstStyle/>
          <a:p>
            <a:r>
              <a:rPr lang="en-AU" b="1" dirty="0"/>
              <a:t>Slides and Code</a:t>
            </a:r>
            <a:br>
              <a:rPr lang="en-AU" dirty="0"/>
            </a:br>
            <a:r>
              <a:rPr lang="en-AU" dirty="0"/>
              <a:t>http://bit.ly/fp-patterns</a:t>
            </a:r>
          </a:p>
        </p:txBody>
      </p:sp>
      <p:grpSp>
        <p:nvGrpSpPr>
          <p:cNvPr id="6" name="Group 5"/>
          <p:cNvGrpSpPr/>
          <p:nvPr/>
        </p:nvGrpSpPr>
        <p:grpSpPr>
          <a:xfrm>
            <a:off x="9987658" y="6112133"/>
            <a:ext cx="1986771" cy="369332"/>
            <a:chOff x="304742" y="6316688"/>
            <a:chExt cx="1986771" cy="369332"/>
          </a:xfrm>
        </p:grpSpPr>
        <p:pic>
          <p:nvPicPr>
            <p:cNvPr id="7" name="Picture 4" descr="https://cdn1.iconfinder.com/data/icons/logotypes/32/twitter-128.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742" y="6343121"/>
              <a:ext cx="342899" cy="3428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32854" y="6316688"/>
              <a:ext cx="1658659" cy="369332"/>
            </a:xfrm>
            <a:prstGeom prst="rect">
              <a:avLst/>
            </a:prstGeom>
            <a:noFill/>
          </p:spPr>
          <p:txBody>
            <a:bodyPr wrap="none" rtlCol="0">
              <a:spAutoFit/>
            </a:bodyPr>
            <a:lstStyle/>
            <a:p>
              <a:r>
                <a:rPr lang="en-AU" dirty="0">
                  <a:solidFill>
                    <a:srgbClr val="55ACEE"/>
                  </a:solidFill>
                </a:rPr>
                <a:t>@</a:t>
              </a:r>
              <a:r>
                <a:rPr lang="en-AU" dirty="0" err="1">
                  <a:solidFill>
                    <a:srgbClr val="55ACEE"/>
                  </a:solidFill>
                </a:rPr>
                <a:t>danielchmbrs</a:t>
              </a:r>
              <a:endParaRPr lang="en-AU" dirty="0">
                <a:solidFill>
                  <a:srgbClr val="55ACEE"/>
                </a:solidFill>
              </a:endParaRPr>
            </a:p>
          </p:txBody>
        </p:sp>
      </p:grpSp>
    </p:spTree>
    <p:extLst>
      <p:ext uri="{BB962C8B-B14F-4D97-AF65-F5344CB8AC3E}">
        <p14:creationId xmlns:p14="http://schemas.microsoft.com/office/powerpoint/2010/main" val="24712246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6450" y="4478798"/>
            <a:ext cx="2259101" cy="225910"/>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1937" y="312402"/>
            <a:ext cx="3448126" cy="1423270"/>
          </a:xfrm>
          <a:prstGeom prst="rect">
            <a:avLst/>
          </a:prstGeom>
        </p:spPr>
      </p:pic>
      <p:grpSp>
        <p:nvGrpSpPr>
          <p:cNvPr id="6" name="Group 5"/>
          <p:cNvGrpSpPr/>
          <p:nvPr/>
        </p:nvGrpSpPr>
        <p:grpSpPr>
          <a:xfrm>
            <a:off x="3341114" y="6168959"/>
            <a:ext cx="5509772" cy="457200"/>
            <a:chOff x="3653430" y="6168959"/>
            <a:chExt cx="5509772" cy="457200"/>
          </a:xfrm>
        </p:grpSpPr>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4091" y="6168959"/>
              <a:ext cx="2100656" cy="457200"/>
            </a:xfrm>
            <a:prstGeom prst="rect">
              <a:avLst/>
            </a:prstGeom>
          </p:spPr>
        </p:pic>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12345" y="6289885"/>
              <a:ext cx="1050857" cy="336274"/>
            </a:xfrm>
            <a:prstGeom prst="rect">
              <a:avLst/>
            </a:prstGeom>
          </p:spPr>
        </p:pic>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53430" y="6168959"/>
              <a:ext cx="1623064" cy="457200"/>
            </a:xfrm>
            <a:prstGeom prst="rect">
              <a:avLst/>
            </a:prstGeom>
          </p:spPr>
        </p:pic>
      </p:grpSp>
      <p:grpSp>
        <p:nvGrpSpPr>
          <p:cNvPr id="2" name="Group 1"/>
          <p:cNvGrpSpPr/>
          <p:nvPr/>
        </p:nvGrpSpPr>
        <p:grpSpPr>
          <a:xfrm>
            <a:off x="689844" y="2447314"/>
            <a:ext cx="10812312" cy="630776"/>
            <a:chOff x="786989" y="2447314"/>
            <a:chExt cx="10812312" cy="630776"/>
          </a:xfrm>
        </p:grpSpPr>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02986" y="2447314"/>
              <a:ext cx="2696315" cy="457200"/>
            </a:xfrm>
            <a:prstGeom prst="rect">
              <a:avLst/>
            </a:prstGeom>
          </p:spPr>
        </p:pic>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6989" y="2447314"/>
              <a:ext cx="3097528" cy="457200"/>
            </a:xfrm>
            <a:prstGeom prst="rect">
              <a:avLst/>
            </a:prstGeom>
          </p:spPr>
        </p:pic>
        <p:pic>
          <p:nvPicPr>
            <p:cNvPr id="31" name="Pictur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11475" y="2447314"/>
              <a:ext cx="1274163" cy="457200"/>
            </a:xfrm>
            <a:prstGeom prst="rect">
              <a:avLst/>
            </a:prstGeom>
          </p:spPr>
        </p:pic>
        <p:pic>
          <p:nvPicPr>
            <p:cNvPr id="33" name="Picture 3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2571" y="2447314"/>
              <a:ext cx="1624723" cy="630776"/>
            </a:xfrm>
            <a:prstGeom prst="rect">
              <a:avLst/>
            </a:prstGeom>
          </p:spPr>
        </p:pic>
      </p:grpSp>
      <p:grpSp>
        <p:nvGrpSpPr>
          <p:cNvPr id="4" name="Group 3"/>
          <p:cNvGrpSpPr/>
          <p:nvPr/>
        </p:nvGrpSpPr>
        <p:grpSpPr>
          <a:xfrm>
            <a:off x="2127440" y="5359245"/>
            <a:ext cx="7937121" cy="457200"/>
            <a:chOff x="2180085" y="5359245"/>
            <a:chExt cx="7937121" cy="457200"/>
          </a:xfrm>
        </p:grpSpPr>
        <p:pic>
          <p:nvPicPr>
            <p:cNvPr id="13" name="Picture 1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93837" y="5359245"/>
              <a:ext cx="1483744" cy="457200"/>
            </a:xfrm>
            <a:prstGeom prst="rect">
              <a:avLst/>
            </a:prstGeom>
          </p:spPr>
        </p:pic>
        <p:pic>
          <p:nvPicPr>
            <p:cNvPr id="17" name="Picture 1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357415" y="5359245"/>
              <a:ext cx="1759791" cy="457200"/>
            </a:xfrm>
            <a:prstGeom prst="rect">
              <a:avLst/>
            </a:prstGeom>
          </p:spPr>
        </p:pic>
        <p:pic>
          <p:nvPicPr>
            <p:cNvPr id="21" name="Picture 2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80085" y="5359245"/>
              <a:ext cx="1725284" cy="457200"/>
            </a:xfrm>
            <a:prstGeom prst="rect">
              <a:avLst/>
            </a:prstGeom>
          </p:spPr>
        </p:pic>
        <p:pic>
          <p:nvPicPr>
            <p:cNvPr id="35" name="Picture 3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85202" y="5359245"/>
              <a:ext cx="1828802" cy="457200"/>
            </a:xfrm>
            <a:prstGeom prst="rect">
              <a:avLst/>
            </a:prstGeom>
          </p:spPr>
        </p:pic>
      </p:grpSp>
      <p:grpSp>
        <p:nvGrpSpPr>
          <p:cNvPr id="3" name="Group 2"/>
          <p:cNvGrpSpPr/>
          <p:nvPr/>
        </p:nvGrpSpPr>
        <p:grpSpPr>
          <a:xfrm>
            <a:off x="1355464" y="3399524"/>
            <a:ext cx="9481073" cy="464945"/>
            <a:chOff x="1611850" y="3399524"/>
            <a:chExt cx="9481073" cy="464945"/>
          </a:xfrm>
        </p:grpSpPr>
        <p:pic>
          <p:nvPicPr>
            <p:cNvPr id="9" name="Picture 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611850" y="3401168"/>
              <a:ext cx="1598390" cy="463301"/>
            </a:xfrm>
            <a:prstGeom prst="rect">
              <a:avLst/>
            </a:prstGeom>
          </p:spPr>
        </p:pic>
        <p:pic>
          <p:nvPicPr>
            <p:cNvPr id="11" name="Picture 1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909842" y="3407269"/>
              <a:ext cx="1084007" cy="457200"/>
            </a:xfrm>
            <a:prstGeom prst="rect">
              <a:avLst/>
            </a:prstGeom>
          </p:spPr>
        </p:pic>
        <p:pic>
          <p:nvPicPr>
            <p:cNvPr id="15" name="Picture 1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829675" y="3538039"/>
              <a:ext cx="2263248" cy="326430"/>
            </a:xfrm>
            <a:prstGeom prst="rect">
              <a:avLst/>
            </a:prstGeom>
          </p:spPr>
        </p:pic>
        <p:pic>
          <p:nvPicPr>
            <p:cNvPr id="37" name="Picture 3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046066" y="3399524"/>
              <a:ext cx="2027950" cy="464945"/>
            </a:xfrm>
            <a:prstGeom prst="rect">
              <a:avLst/>
            </a:prstGeom>
          </p:spPr>
        </p:pic>
      </p:grpSp>
    </p:spTree>
    <p:extLst>
      <p:ext uri="{BB962C8B-B14F-4D97-AF65-F5344CB8AC3E}">
        <p14:creationId xmlns:p14="http://schemas.microsoft.com/office/powerpoint/2010/main" val="1603139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“Functional programming” is broad</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76307" y="2047382"/>
            <a:ext cx="2439386" cy="243938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335" y="2068500"/>
            <a:ext cx="2397150" cy="239715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9324" y="4486768"/>
            <a:ext cx="2727172" cy="1526737"/>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4540" y="5040093"/>
            <a:ext cx="2582920" cy="766763"/>
          </a:xfrm>
          <a:prstGeom prst="rect">
            <a:avLst/>
          </a:prstGeom>
        </p:spPr>
      </p:pic>
      <p:pic>
        <p:nvPicPr>
          <p:cNvPr id="12" name="Picture 11"/>
          <p:cNvPicPr>
            <a:picLocks noChangeAspect="1"/>
          </p:cNvPicPr>
          <p:nvPr/>
        </p:nvPicPr>
        <p:blipFill rotWithShape="1">
          <a:blip r:embed="rId7">
            <a:extLst>
              <a:ext uri="{28A0092B-C50C-407E-A947-70E740481C1C}">
                <a14:useLocalDpi xmlns:a14="http://schemas.microsoft.com/office/drawing/2010/main" val="0"/>
              </a:ext>
            </a:extLst>
          </a:blip>
          <a:srcRect l="7595" t="36851" r="9810" b="37816"/>
          <a:stretch/>
        </p:blipFill>
        <p:spPr>
          <a:xfrm>
            <a:off x="9052352" y="4988811"/>
            <a:ext cx="2826827" cy="867021"/>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19564" y="2457880"/>
            <a:ext cx="2292401" cy="1618390"/>
          </a:xfrm>
          <a:prstGeom prst="rect">
            <a:avLst/>
          </a:prstGeom>
        </p:spPr>
      </p:pic>
    </p:spTree>
    <p:extLst>
      <p:ext uri="{BB962C8B-B14F-4D97-AF65-F5344CB8AC3E}">
        <p14:creationId xmlns:p14="http://schemas.microsoft.com/office/powerpoint/2010/main" val="23342167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Refresher: Currying and Functions</a:t>
            </a:r>
          </a:p>
        </p:txBody>
      </p:sp>
      <p:sp>
        <p:nvSpPr>
          <p:cNvPr id="5" name="Rectangle 4"/>
          <p:cNvSpPr/>
          <p:nvPr/>
        </p:nvSpPr>
        <p:spPr>
          <a:xfrm>
            <a:off x="8528582" y="2282824"/>
            <a:ext cx="3350597" cy="369332"/>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Func</a:t>
            </a:r>
            <a:r>
              <a:rPr lang="en-AU" dirty="0">
                <a:solidFill>
                  <a:srgbClr val="000000"/>
                </a:solidFill>
                <a:latin typeface="Consolas" panose="020B0609020204030204" pitchFamily="49" charset="0"/>
              </a:rPr>
              <a:t>&lt;</a:t>
            </a:r>
            <a:r>
              <a:rPr lang="en-AU" dirty="0" err="1">
                <a:solidFill>
                  <a:srgbClr val="0000FF"/>
                </a:solidFill>
                <a:latin typeface="Consolas" panose="020B0609020204030204" pitchFamily="49" charset="0"/>
              </a:rPr>
              <a:t>int</a:t>
            </a:r>
            <a:r>
              <a:rPr lang="en-AU" dirty="0">
                <a:solidFill>
                  <a:srgbClr val="000000"/>
                </a:solidFill>
                <a:latin typeface="Consolas" panose="020B0609020204030204" pitchFamily="49" charset="0"/>
              </a:rPr>
              <a:t>, </a:t>
            </a:r>
            <a:r>
              <a:rPr lang="en-AU" dirty="0" err="1">
                <a:solidFill>
                  <a:srgbClr val="0000FF"/>
                </a:solidFill>
                <a:latin typeface="Consolas" panose="020B0609020204030204" pitchFamily="49" charset="0"/>
              </a:rPr>
              <a:t>int</a:t>
            </a:r>
            <a:r>
              <a:rPr lang="en-AU" dirty="0">
                <a:solidFill>
                  <a:srgbClr val="000000"/>
                </a:solidFill>
                <a:latin typeface="Consolas" panose="020B0609020204030204" pitchFamily="49" charset="0"/>
              </a:rPr>
              <a:t>&gt; Add(</a:t>
            </a:r>
            <a:r>
              <a:rPr lang="en-AU" dirty="0" err="1">
                <a:solidFill>
                  <a:srgbClr val="0000FF"/>
                </a:solidFill>
                <a:latin typeface="Consolas" panose="020B0609020204030204" pitchFamily="49" charset="0"/>
              </a:rPr>
              <a:t>int</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i</a:t>
            </a:r>
            <a:r>
              <a:rPr lang="en-AU" dirty="0">
                <a:solidFill>
                  <a:srgbClr val="000000"/>
                </a:solidFill>
                <a:latin typeface="Consolas" panose="020B0609020204030204" pitchFamily="49" charset="0"/>
              </a:rPr>
              <a:t>)</a:t>
            </a:r>
            <a:endParaRPr lang="en-AU" dirty="0">
              <a:latin typeface="Consolas" panose="020B0609020204030204" pitchFamily="49" charset="0"/>
              <a:cs typeface="Consolas" panose="020B0609020204030204" pitchFamily="49" charset="0"/>
            </a:endParaRPr>
          </a:p>
        </p:txBody>
      </p:sp>
      <p:sp>
        <p:nvSpPr>
          <p:cNvPr id="11" name="Rectangle 10"/>
          <p:cNvSpPr/>
          <p:nvPr/>
        </p:nvSpPr>
        <p:spPr>
          <a:xfrm>
            <a:off x="312821" y="5334976"/>
            <a:ext cx="2590774" cy="646331"/>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three</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Int</a:t>
            </a:r>
            <a:br>
              <a:rPr lang="en-AU" dirty="0">
                <a:solidFill>
                  <a:schemeClr val="accent2"/>
                </a:solidFill>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three = increment 2</a:t>
            </a:r>
          </a:p>
        </p:txBody>
      </p:sp>
      <p:grpSp>
        <p:nvGrpSpPr>
          <p:cNvPr id="36" name="Group 35"/>
          <p:cNvGrpSpPr/>
          <p:nvPr/>
        </p:nvGrpSpPr>
        <p:grpSpPr>
          <a:xfrm>
            <a:off x="312821" y="1763990"/>
            <a:ext cx="3652121" cy="1165165"/>
            <a:chOff x="312821" y="1763990"/>
            <a:chExt cx="3652121" cy="1165165"/>
          </a:xfrm>
        </p:grpSpPr>
        <p:sp>
          <p:nvSpPr>
            <p:cNvPr id="4" name="Rectangle 3"/>
            <p:cNvSpPr/>
            <p:nvPr/>
          </p:nvSpPr>
          <p:spPr>
            <a:xfrm>
              <a:off x="312821" y="2282824"/>
              <a:ext cx="3223959" cy="646331"/>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add</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Int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err="1">
                  <a:solidFill>
                    <a:schemeClr val="accent2"/>
                  </a:solidFill>
                  <a:latin typeface="Consolas" panose="020B0609020204030204" pitchFamily="49" charset="0"/>
                  <a:cs typeface="Consolas" panose="020B0609020204030204" pitchFamily="49" charset="0"/>
                </a:rPr>
                <a:t>Int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err="1">
                  <a:solidFill>
                    <a:schemeClr val="accent2"/>
                  </a:solidFill>
                  <a:latin typeface="Consolas" panose="020B0609020204030204" pitchFamily="49" charset="0"/>
                  <a:cs typeface="Consolas" panose="020B0609020204030204" pitchFamily="49" charset="0"/>
                </a:rPr>
                <a:t>Int</a:t>
              </a:r>
              <a:br>
                <a:rPr lang="en-AU" dirty="0">
                  <a:solidFill>
                    <a:schemeClr val="accent2"/>
                  </a:solidFill>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add x y = x + y</a:t>
              </a:r>
            </a:p>
          </p:txBody>
        </p:sp>
        <p:sp>
          <p:nvSpPr>
            <p:cNvPr id="6" name="Rectangle 5"/>
            <p:cNvSpPr/>
            <p:nvPr/>
          </p:nvSpPr>
          <p:spPr>
            <a:xfrm>
              <a:off x="1209675" y="2282824"/>
              <a:ext cx="542925"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7" name="TextBox 6"/>
            <p:cNvSpPr txBox="1"/>
            <p:nvPr/>
          </p:nvSpPr>
          <p:spPr>
            <a:xfrm>
              <a:off x="701583" y="1763990"/>
              <a:ext cx="684803" cy="369332"/>
            </a:xfrm>
            <a:prstGeom prst="rect">
              <a:avLst/>
            </a:prstGeom>
            <a:noFill/>
          </p:spPr>
          <p:txBody>
            <a:bodyPr wrap="none" rtlCol="0">
              <a:spAutoFit/>
            </a:bodyPr>
            <a:lstStyle/>
            <a:p>
              <a:r>
                <a:rPr lang="en-AU" dirty="0">
                  <a:solidFill>
                    <a:schemeClr val="accent6"/>
                  </a:solidFill>
                </a:rPr>
                <a:t>Input</a:t>
              </a:r>
            </a:p>
          </p:txBody>
        </p:sp>
        <p:cxnSp>
          <p:nvCxnSpPr>
            <p:cNvPr id="8" name="Straight Arrow Connector 7"/>
            <p:cNvCxnSpPr>
              <a:endCxn id="6" idx="0"/>
            </p:cNvCxnSpPr>
            <p:nvPr/>
          </p:nvCxnSpPr>
          <p:spPr>
            <a:xfrm>
              <a:off x="1209675" y="2047875"/>
              <a:ext cx="271463" cy="234949"/>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2114550" y="2282824"/>
              <a:ext cx="1343025" cy="393188"/>
            </a:xfrm>
            <a:prstGeom prst="rect">
              <a:avLst/>
            </a:prstGeom>
            <a:noFill/>
            <a:ln w="28575">
              <a:solidFill>
                <a:srgbClr val="C0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23" name="TextBox 22"/>
            <p:cNvSpPr txBox="1"/>
            <p:nvPr/>
          </p:nvSpPr>
          <p:spPr>
            <a:xfrm>
              <a:off x="3108617" y="1763990"/>
              <a:ext cx="856325" cy="369332"/>
            </a:xfrm>
            <a:prstGeom prst="rect">
              <a:avLst/>
            </a:prstGeom>
            <a:noFill/>
          </p:spPr>
          <p:txBody>
            <a:bodyPr wrap="none" rtlCol="0">
              <a:spAutoFit/>
            </a:bodyPr>
            <a:lstStyle/>
            <a:p>
              <a:r>
                <a:rPr lang="en-AU" dirty="0">
                  <a:solidFill>
                    <a:srgbClr val="C00000"/>
                  </a:solidFill>
                </a:rPr>
                <a:t>Output</a:t>
              </a:r>
            </a:p>
          </p:txBody>
        </p:sp>
        <p:cxnSp>
          <p:nvCxnSpPr>
            <p:cNvPr id="24" name="Straight Arrow Connector 23"/>
            <p:cNvCxnSpPr>
              <a:endCxn id="9" idx="0"/>
            </p:cNvCxnSpPr>
            <p:nvPr/>
          </p:nvCxnSpPr>
          <p:spPr>
            <a:xfrm flipH="1">
              <a:off x="2786063" y="2055809"/>
              <a:ext cx="417306" cy="227015"/>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312821" y="3268148"/>
            <a:ext cx="3886780" cy="1187083"/>
            <a:chOff x="312821" y="3268148"/>
            <a:chExt cx="3886780" cy="1187083"/>
          </a:xfrm>
        </p:grpSpPr>
        <p:sp>
          <p:nvSpPr>
            <p:cNvPr id="10" name="Rectangle 9"/>
            <p:cNvSpPr/>
            <p:nvPr/>
          </p:nvSpPr>
          <p:spPr>
            <a:xfrm>
              <a:off x="312821" y="3808900"/>
              <a:ext cx="3097323" cy="646331"/>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increment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Int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err="1">
                  <a:solidFill>
                    <a:schemeClr val="accent2"/>
                  </a:solidFill>
                  <a:latin typeface="Consolas" panose="020B0609020204030204" pitchFamily="49" charset="0"/>
                  <a:cs typeface="Consolas" panose="020B0609020204030204" pitchFamily="49" charset="0"/>
                </a:rPr>
                <a:t>Int</a:t>
              </a:r>
              <a:br>
                <a:rPr lang="en-AU" dirty="0">
                  <a:solidFill>
                    <a:schemeClr val="accent2"/>
                  </a:solidFill>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increment = add 1</a:t>
              </a:r>
            </a:p>
          </p:txBody>
        </p:sp>
        <p:sp>
          <p:nvSpPr>
            <p:cNvPr id="28" name="Rectangle 27"/>
            <p:cNvSpPr/>
            <p:nvPr/>
          </p:nvSpPr>
          <p:spPr>
            <a:xfrm>
              <a:off x="1960392" y="3808900"/>
              <a:ext cx="542925"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29" name="TextBox 28"/>
            <p:cNvSpPr txBox="1"/>
            <p:nvPr/>
          </p:nvSpPr>
          <p:spPr>
            <a:xfrm>
              <a:off x="1452300" y="3290066"/>
              <a:ext cx="684803" cy="369332"/>
            </a:xfrm>
            <a:prstGeom prst="rect">
              <a:avLst/>
            </a:prstGeom>
            <a:noFill/>
          </p:spPr>
          <p:txBody>
            <a:bodyPr wrap="none" rtlCol="0">
              <a:spAutoFit/>
            </a:bodyPr>
            <a:lstStyle/>
            <a:p>
              <a:r>
                <a:rPr lang="en-AU" dirty="0">
                  <a:solidFill>
                    <a:schemeClr val="accent6"/>
                  </a:solidFill>
                </a:rPr>
                <a:t>Input</a:t>
              </a:r>
            </a:p>
          </p:txBody>
        </p:sp>
        <p:cxnSp>
          <p:nvCxnSpPr>
            <p:cNvPr id="30" name="Straight Arrow Connector 29"/>
            <p:cNvCxnSpPr>
              <a:endCxn id="28" idx="0"/>
            </p:cNvCxnSpPr>
            <p:nvPr/>
          </p:nvCxnSpPr>
          <p:spPr>
            <a:xfrm>
              <a:off x="1960392" y="3573951"/>
              <a:ext cx="271463" cy="234949"/>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2865268" y="3808900"/>
              <a:ext cx="478008" cy="393188"/>
            </a:xfrm>
            <a:prstGeom prst="rect">
              <a:avLst/>
            </a:prstGeom>
            <a:noFill/>
            <a:ln w="28575">
              <a:solidFill>
                <a:srgbClr val="C0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32" name="TextBox 31"/>
            <p:cNvSpPr txBox="1"/>
            <p:nvPr/>
          </p:nvSpPr>
          <p:spPr>
            <a:xfrm>
              <a:off x="3343276" y="3268148"/>
              <a:ext cx="856325" cy="369332"/>
            </a:xfrm>
            <a:prstGeom prst="rect">
              <a:avLst/>
            </a:prstGeom>
            <a:noFill/>
          </p:spPr>
          <p:txBody>
            <a:bodyPr wrap="none" rtlCol="0">
              <a:spAutoFit/>
            </a:bodyPr>
            <a:lstStyle/>
            <a:p>
              <a:r>
                <a:rPr lang="en-AU" dirty="0">
                  <a:solidFill>
                    <a:srgbClr val="C00000"/>
                  </a:solidFill>
                </a:rPr>
                <a:t>Output</a:t>
              </a:r>
            </a:p>
          </p:txBody>
        </p:sp>
        <p:cxnSp>
          <p:nvCxnSpPr>
            <p:cNvPr id="33" name="Straight Arrow Connector 32"/>
            <p:cNvCxnSpPr>
              <a:endCxn id="31" idx="0"/>
            </p:cNvCxnSpPr>
            <p:nvPr/>
          </p:nvCxnSpPr>
          <p:spPr>
            <a:xfrm flipH="1">
              <a:off x="3104272" y="3561189"/>
              <a:ext cx="305872" cy="247711"/>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7179" y="3290066"/>
            <a:ext cx="4572000" cy="3048000"/>
          </a:xfrm>
          <a:prstGeom prst="rect">
            <a:avLst/>
          </a:prstGeom>
        </p:spPr>
      </p:pic>
    </p:spTree>
    <p:extLst>
      <p:ext uri="{BB962C8B-B14F-4D97-AF65-F5344CB8AC3E}">
        <p14:creationId xmlns:p14="http://schemas.microsoft.com/office/powerpoint/2010/main" val="3303275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25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25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Refresher: Sum Types</a:t>
            </a:r>
          </a:p>
        </p:txBody>
      </p:sp>
      <p:sp>
        <p:nvSpPr>
          <p:cNvPr id="4" name="Rectangle 3"/>
          <p:cNvSpPr/>
          <p:nvPr/>
        </p:nvSpPr>
        <p:spPr>
          <a:xfrm>
            <a:off x="1932071" y="2375951"/>
            <a:ext cx="2554204" cy="923330"/>
          </a:xfrm>
          <a:prstGeom prst="rect">
            <a:avLst/>
          </a:prstGeom>
        </p:spPr>
        <p:txBody>
          <a:bodyPr wrap="square">
            <a:spAutoFit/>
          </a:bodyPr>
          <a:lstStyle/>
          <a:p>
            <a:r>
              <a:rPr lang="en-AU" dirty="0">
                <a:solidFill>
                  <a:srgbClr val="8F4E8B"/>
                </a:solidFill>
                <a:latin typeface="Consolas" panose="020B0609020204030204" pitchFamily="49" charset="0"/>
                <a:cs typeface="Consolas" panose="020B0609020204030204" pitchFamily="49" charset="0"/>
              </a:rPr>
              <a:t>data</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 </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Just a</a:t>
            </a:r>
            <a:br>
              <a:rPr lang="en-AU" dirty="0">
                <a:solidFill>
                  <a:srgbClr val="C00000"/>
                </a:solidFill>
                <a:latin typeface="Consolas" panose="020B0609020204030204" pitchFamily="49" charset="0"/>
                <a:cs typeface="Consolas" panose="020B0609020204030204" pitchFamily="49" charset="0"/>
              </a:rPr>
            </a:br>
            <a:r>
              <a:rPr lang="en-AU" dirty="0">
                <a:solidFill>
                  <a:srgbClr val="C00000"/>
                </a:solidFill>
                <a:latin typeface="Consolas" panose="020B0609020204030204" pitchFamily="49" charset="0"/>
                <a:cs typeface="Consolas" panose="020B0609020204030204" pitchFamily="49" charset="0"/>
              </a:rPr>
              <a:t>  </a:t>
            </a:r>
            <a:r>
              <a:rPr lang="en-AU" dirty="0">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 Nothing</a:t>
            </a:r>
            <a:endParaRPr lang="en-AU" dirty="0">
              <a:latin typeface="Consolas" panose="020B0609020204030204" pitchFamily="49" charset="0"/>
              <a:cs typeface="Consolas" panose="020B0609020204030204" pitchFamily="49" charset="0"/>
            </a:endParaRPr>
          </a:p>
        </p:txBody>
      </p:sp>
      <p:sp>
        <p:nvSpPr>
          <p:cNvPr id="5" name="Rectangle 4"/>
          <p:cNvSpPr/>
          <p:nvPr/>
        </p:nvSpPr>
        <p:spPr>
          <a:xfrm>
            <a:off x="7010400" y="2373867"/>
            <a:ext cx="2887579" cy="923330"/>
          </a:xfrm>
          <a:prstGeom prst="rect">
            <a:avLst/>
          </a:prstGeom>
        </p:spPr>
        <p:txBody>
          <a:bodyPr wrap="square">
            <a:spAutoFit/>
          </a:bodyPr>
          <a:lstStyle/>
          <a:p>
            <a:r>
              <a:rPr lang="en-AU" dirty="0">
                <a:solidFill>
                  <a:srgbClr val="0000FF"/>
                </a:solidFill>
                <a:latin typeface="Consolas" panose="020B0609020204030204" pitchFamily="49" charset="0"/>
              </a:rPr>
              <a:t>type</a:t>
            </a:r>
            <a:r>
              <a:rPr lang="en-AU" dirty="0">
                <a:solidFill>
                  <a:srgbClr val="000000"/>
                </a:solidFill>
                <a:latin typeface="Consolas" panose="020B0609020204030204" pitchFamily="49" charset="0"/>
              </a:rPr>
              <a:t> </a:t>
            </a:r>
            <a:r>
              <a:rPr lang="en-AU" dirty="0">
                <a:solidFill>
                  <a:schemeClr val="accent1"/>
                </a:solidFill>
                <a:latin typeface="Consolas" panose="020B0609020204030204" pitchFamily="49" charset="0"/>
                <a:cs typeface="Consolas" panose="020B0609020204030204" pitchFamily="49" charset="0"/>
              </a:rPr>
              <a:t>Option</a:t>
            </a:r>
            <a:r>
              <a:rPr lang="en-AU" dirty="0">
                <a:solidFill>
                  <a:srgbClr val="000000"/>
                </a:solidFill>
                <a:latin typeface="Consolas" panose="020B0609020204030204" pitchFamily="49" charset="0"/>
              </a:rPr>
              <a:t>&lt;'a&gt; =</a:t>
            </a:r>
          </a:p>
          <a:p>
            <a:r>
              <a:rPr lang="en-AU" dirty="0">
                <a:solidFill>
                  <a:srgbClr val="000000"/>
                </a:solidFill>
                <a:latin typeface="Consolas" panose="020B0609020204030204" pitchFamily="49" charset="0"/>
              </a:rPr>
              <a:t>  | Some </a:t>
            </a:r>
            <a:r>
              <a:rPr lang="en-AU" dirty="0">
                <a:solidFill>
                  <a:srgbClr val="0000FF"/>
                </a:solidFill>
                <a:latin typeface="Consolas" panose="020B0609020204030204" pitchFamily="49" charset="0"/>
              </a:rPr>
              <a:t>of</a:t>
            </a:r>
            <a:r>
              <a:rPr lang="en-AU" dirty="0">
                <a:solidFill>
                  <a:srgbClr val="000000"/>
                </a:solidFill>
                <a:latin typeface="Consolas" panose="020B0609020204030204" pitchFamily="49" charset="0"/>
              </a:rPr>
              <a:t> 'a</a:t>
            </a:r>
          </a:p>
          <a:p>
            <a:r>
              <a:rPr lang="en-AU" dirty="0">
                <a:solidFill>
                  <a:srgbClr val="000000"/>
                </a:solidFill>
                <a:latin typeface="Consolas" panose="020B0609020204030204" pitchFamily="49" charset="0"/>
              </a:rPr>
              <a:t>  | None</a:t>
            </a:r>
            <a:endParaRPr lang="en-AU" dirty="0"/>
          </a:p>
        </p:txBody>
      </p:sp>
      <p:sp>
        <p:nvSpPr>
          <p:cNvPr id="6" name="Rectangle 5"/>
          <p:cNvSpPr/>
          <p:nvPr/>
        </p:nvSpPr>
        <p:spPr>
          <a:xfrm>
            <a:off x="1932071" y="5075993"/>
            <a:ext cx="2554204" cy="923330"/>
          </a:xfrm>
          <a:prstGeom prst="rect">
            <a:avLst/>
          </a:prstGeom>
        </p:spPr>
        <p:txBody>
          <a:bodyPr wrap="square">
            <a:spAutoFit/>
          </a:bodyPr>
          <a:lstStyle/>
          <a:p>
            <a:r>
              <a:rPr lang="en-AU" dirty="0">
                <a:solidFill>
                  <a:srgbClr val="8F4E8B"/>
                </a:solidFill>
                <a:latin typeface="Consolas" panose="020B0609020204030204" pitchFamily="49" charset="0"/>
                <a:cs typeface="Consolas" panose="020B0609020204030204" pitchFamily="49" charset="0"/>
              </a:rPr>
              <a:t>data</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Either </a:t>
            </a:r>
            <a:r>
              <a:rPr lang="en-AU" dirty="0">
                <a:solidFill>
                  <a:srgbClr val="C00000"/>
                </a:solidFill>
                <a:latin typeface="Consolas" panose="020B0609020204030204" pitchFamily="49" charset="0"/>
                <a:cs typeface="Consolas" panose="020B0609020204030204" pitchFamily="49" charset="0"/>
              </a:rPr>
              <a:t>a b</a:t>
            </a:r>
            <a:r>
              <a:rPr lang="en-AU" dirty="0">
                <a:latin typeface="Consolas" panose="020B0609020204030204" pitchFamily="49" charset="0"/>
                <a:cs typeface="Consolas" panose="020B0609020204030204" pitchFamily="49" charset="0"/>
              </a:rPr>
              <a:t> = </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Left a</a:t>
            </a:r>
            <a:br>
              <a:rPr lang="en-AU" dirty="0">
                <a:solidFill>
                  <a:srgbClr val="C00000"/>
                </a:solidFill>
                <a:latin typeface="Consolas" panose="020B0609020204030204" pitchFamily="49" charset="0"/>
                <a:cs typeface="Consolas" panose="020B0609020204030204" pitchFamily="49" charset="0"/>
              </a:rPr>
            </a:br>
            <a:r>
              <a:rPr lang="en-AU" dirty="0">
                <a:solidFill>
                  <a:srgbClr val="C00000"/>
                </a:solidFill>
                <a:latin typeface="Consolas" panose="020B0609020204030204" pitchFamily="49" charset="0"/>
                <a:cs typeface="Consolas" panose="020B0609020204030204" pitchFamily="49" charset="0"/>
              </a:rPr>
              <a:t>  </a:t>
            </a:r>
            <a:r>
              <a:rPr lang="en-AU" dirty="0">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 Right b</a:t>
            </a:r>
            <a:endParaRPr lang="en-AU" dirty="0">
              <a:latin typeface="Consolas" panose="020B0609020204030204" pitchFamily="49" charset="0"/>
              <a:cs typeface="Consolas" panose="020B0609020204030204" pitchFamily="49" charset="0"/>
            </a:endParaRPr>
          </a:p>
        </p:txBody>
      </p:sp>
      <p:sp>
        <p:nvSpPr>
          <p:cNvPr id="7" name="Rectangle 6"/>
          <p:cNvSpPr/>
          <p:nvPr/>
        </p:nvSpPr>
        <p:spPr>
          <a:xfrm>
            <a:off x="7010400" y="5075993"/>
            <a:ext cx="2887579" cy="923330"/>
          </a:xfrm>
          <a:prstGeom prst="rect">
            <a:avLst/>
          </a:prstGeom>
        </p:spPr>
        <p:txBody>
          <a:bodyPr wrap="square">
            <a:spAutoFit/>
          </a:bodyPr>
          <a:lstStyle/>
          <a:p>
            <a:r>
              <a:rPr lang="en-AU" dirty="0">
                <a:solidFill>
                  <a:srgbClr val="0000FF"/>
                </a:solidFill>
                <a:latin typeface="Consolas" panose="020B0609020204030204" pitchFamily="49" charset="0"/>
              </a:rPr>
              <a:t>type</a:t>
            </a:r>
            <a:r>
              <a:rPr lang="en-AU" dirty="0">
                <a:solidFill>
                  <a:srgbClr val="000000"/>
                </a:solidFill>
                <a:latin typeface="Consolas" panose="020B0609020204030204" pitchFamily="49" charset="0"/>
              </a:rPr>
              <a:t> </a:t>
            </a:r>
            <a:r>
              <a:rPr lang="en-AU" dirty="0">
                <a:solidFill>
                  <a:schemeClr val="accent1"/>
                </a:solidFill>
                <a:latin typeface="Consolas" panose="020B0609020204030204" pitchFamily="49" charset="0"/>
                <a:cs typeface="Consolas" panose="020B0609020204030204" pitchFamily="49" charset="0"/>
              </a:rPr>
              <a:t>Choice</a:t>
            </a:r>
            <a:r>
              <a:rPr lang="en-AU" dirty="0">
                <a:solidFill>
                  <a:srgbClr val="000000"/>
                </a:solidFill>
                <a:latin typeface="Consolas" panose="020B0609020204030204" pitchFamily="49" charset="0"/>
              </a:rPr>
              <a:t>&lt;'</a:t>
            </a:r>
            <a:r>
              <a:rPr lang="en-AU" dirty="0" err="1">
                <a:solidFill>
                  <a:srgbClr val="000000"/>
                </a:solidFill>
                <a:latin typeface="Consolas" panose="020B0609020204030204" pitchFamily="49" charset="0"/>
              </a:rPr>
              <a:t>a,'b</a:t>
            </a:r>
            <a:r>
              <a:rPr lang="en-AU" dirty="0">
                <a:solidFill>
                  <a:srgbClr val="000000"/>
                </a:solidFill>
                <a:latin typeface="Consolas" panose="020B0609020204030204" pitchFamily="49" charset="0"/>
              </a:rPr>
              <a:t>&gt; =</a:t>
            </a:r>
          </a:p>
          <a:p>
            <a:r>
              <a:rPr lang="en-AU" dirty="0">
                <a:solidFill>
                  <a:srgbClr val="000000"/>
                </a:solidFill>
                <a:latin typeface="Consolas" panose="020B0609020204030204" pitchFamily="49" charset="0"/>
              </a:rPr>
              <a:t>  | Choice1Of2 </a:t>
            </a:r>
            <a:r>
              <a:rPr lang="en-AU" dirty="0">
                <a:solidFill>
                  <a:srgbClr val="0000FF"/>
                </a:solidFill>
                <a:latin typeface="Consolas" panose="020B0609020204030204" pitchFamily="49" charset="0"/>
              </a:rPr>
              <a:t>of</a:t>
            </a:r>
            <a:r>
              <a:rPr lang="en-AU" dirty="0">
                <a:solidFill>
                  <a:srgbClr val="000000"/>
                </a:solidFill>
                <a:latin typeface="Consolas" panose="020B0609020204030204" pitchFamily="49" charset="0"/>
              </a:rPr>
              <a:t> 'a</a:t>
            </a:r>
          </a:p>
          <a:p>
            <a:r>
              <a:rPr lang="en-AU" dirty="0">
                <a:solidFill>
                  <a:srgbClr val="000000"/>
                </a:solidFill>
                <a:latin typeface="Consolas" panose="020B0609020204030204" pitchFamily="49" charset="0"/>
              </a:rPr>
              <a:t>  | Choice2Of2 </a:t>
            </a:r>
            <a:r>
              <a:rPr lang="en-AU" dirty="0">
                <a:solidFill>
                  <a:srgbClr val="0000FF"/>
                </a:solidFill>
                <a:latin typeface="Consolas" panose="020B0609020204030204" pitchFamily="49" charset="0"/>
              </a:rPr>
              <a:t>of</a:t>
            </a:r>
            <a:r>
              <a:rPr lang="en-AU" dirty="0">
                <a:solidFill>
                  <a:srgbClr val="000000"/>
                </a:solidFill>
                <a:latin typeface="Consolas" panose="020B0609020204030204" pitchFamily="49" charset="0"/>
              </a:rPr>
              <a:t> 'b</a:t>
            </a:r>
            <a:endParaRPr lang="en-AU" dirty="0"/>
          </a:p>
        </p:txBody>
      </p:sp>
      <p:sp>
        <p:nvSpPr>
          <p:cNvPr id="8" name="Rectangle 7"/>
          <p:cNvSpPr/>
          <p:nvPr/>
        </p:nvSpPr>
        <p:spPr>
          <a:xfrm>
            <a:off x="1932071" y="3593563"/>
            <a:ext cx="2554204" cy="923330"/>
          </a:xfrm>
          <a:prstGeom prst="rect">
            <a:avLst/>
          </a:prstGeom>
        </p:spPr>
        <p:txBody>
          <a:bodyPr wrap="square">
            <a:spAutoFit/>
          </a:bodyPr>
          <a:lstStyle/>
          <a:p>
            <a:r>
              <a:rPr lang="en-AU" dirty="0">
                <a:solidFill>
                  <a:srgbClr val="8F4E8B"/>
                </a:solidFill>
                <a:latin typeface="Consolas" panose="020B0609020204030204" pitchFamily="49" charset="0"/>
                <a:cs typeface="Consolas" panose="020B0609020204030204" pitchFamily="49" charset="0"/>
              </a:rPr>
              <a:t>case </a:t>
            </a:r>
            <a:r>
              <a:rPr lang="en-AU" dirty="0" err="1">
                <a:latin typeface="Consolas" panose="020B0609020204030204" pitchFamily="49" charset="0"/>
                <a:cs typeface="Consolas" panose="020B0609020204030204" pitchFamily="49" charset="0"/>
              </a:rPr>
              <a:t>maybeVal</a:t>
            </a:r>
            <a:r>
              <a:rPr lang="en-AU" dirty="0">
                <a:solidFill>
                  <a:srgbClr val="8F4E8B"/>
                </a:solidFill>
                <a:latin typeface="Consolas" panose="020B0609020204030204" pitchFamily="49" charset="0"/>
                <a:cs typeface="Consolas" panose="020B0609020204030204" pitchFamily="49" charset="0"/>
              </a:rPr>
              <a:t> of</a:t>
            </a:r>
            <a:br>
              <a:rPr lang="en-AU" dirty="0">
                <a:solidFill>
                  <a:srgbClr val="8F4E8B"/>
                </a:solidFill>
                <a:latin typeface="Consolas" panose="020B0609020204030204" pitchFamily="49" charset="0"/>
                <a:cs typeface="Consolas" panose="020B0609020204030204" pitchFamily="49" charset="0"/>
              </a:rPr>
            </a:br>
            <a:r>
              <a:rPr lang="en-AU" dirty="0">
                <a:solidFill>
                  <a:srgbClr val="8F4E8B"/>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Just</a:t>
            </a:r>
            <a:r>
              <a:rPr lang="en-AU" dirty="0">
                <a:solidFill>
                  <a:srgbClr val="8F4E8B"/>
                </a:solidFill>
                <a:latin typeface="Consolas" panose="020B0609020204030204" pitchFamily="49" charset="0"/>
                <a:cs typeface="Consolas" panose="020B0609020204030204" pitchFamily="49" charset="0"/>
              </a:rPr>
              <a:t> </a:t>
            </a:r>
            <a:r>
              <a:rPr lang="en-AU" dirty="0">
                <a:latin typeface="Consolas" panose="020B0609020204030204" pitchFamily="49" charset="0"/>
                <a:cs typeface="Consolas" panose="020B0609020204030204" pitchFamily="49" charset="0"/>
              </a:rPr>
              <a:t>x</a:t>
            </a:r>
            <a:r>
              <a:rPr lang="en-AU" dirty="0">
                <a:solidFill>
                  <a:srgbClr val="8F4E8B"/>
                </a:solidFill>
                <a:latin typeface="Consolas" panose="020B0609020204030204" pitchFamily="49" charset="0"/>
                <a:cs typeface="Consolas" panose="020B0609020204030204" pitchFamily="49" charset="0"/>
              </a:rPr>
              <a:t>  -&gt; </a:t>
            </a:r>
            <a:r>
              <a:rPr lang="en-AU" dirty="0">
                <a:latin typeface="Consolas" panose="020B0609020204030204" pitchFamily="49" charset="0"/>
                <a:cs typeface="Consolas" panose="020B0609020204030204" pitchFamily="49" charset="0"/>
              </a:rPr>
              <a:t>x + 1</a:t>
            </a:r>
            <a:br>
              <a:rPr lang="en-AU" dirty="0">
                <a:latin typeface="Consolas" panose="020B0609020204030204" pitchFamily="49" charset="0"/>
                <a:cs typeface="Consolas" panose="020B0609020204030204" pitchFamily="49" charset="0"/>
              </a:rPr>
            </a:br>
            <a:r>
              <a:rPr lang="en-AU" dirty="0">
                <a:solidFill>
                  <a:srgbClr val="8F4E8B"/>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Nothing</a:t>
            </a:r>
            <a:r>
              <a:rPr lang="en-AU" dirty="0">
                <a:solidFill>
                  <a:srgbClr val="8F4E8B"/>
                </a:solidFill>
                <a:latin typeface="Consolas" panose="020B0609020204030204" pitchFamily="49" charset="0"/>
                <a:cs typeface="Consolas" panose="020B0609020204030204" pitchFamily="49" charset="0"/>
              </a:rPr>
              <a:t> -&gt; </a:t>
            </a:r>
            <a:r>
              <a:rPr lang="en-AU" dirty="0">
                <a:latin typeface="Consolas" panose="020B0609020204030204" pitchFamily="49" charset="0"/>
                <a:cs typeface="Consolas" panose="020B0609020204030204" pitchFamily="49" charset="0"/>
              </a:rPr>
              <a:t>0</a:t>
            </a:r>
          </a:p>
        </p:txBody>
      </p:sp>
      <p:sp>
        <p:nvSpPr>
          <p:cNvPr id="9" name="Rectangle 8"/>
          <p:cNvSpPr/>
          <p:nvPr/>
        </p:nvSpPr>
        <p:spPr>
          <a:xfrm>
            <a:off x="7010400" y="3593563"/>
            <a:ext cx="2887579" cy="923330"/>
          </a:xfrm>
          <a:prstGeom prst="rect">
            <a:avLst/>
          </a:prstGeom>
        </p:spPr>
        <p:txBody>
          <a:bodyPr wrap="square">
            <a:spAutoFit/>
          </a:bodyPr>
          <a:lstStyle/>
          <a:p>
            <a:r>
              <a:rPr lang="en-AU" dirty="0">
                <a:solidFill>
                  <a:srgbClr val="0000FF"/>
                </a:solidFill>
                <a:latin typeface="Consolas" panose="020B0609020204030204" pitchFamily="49" charset="0"/>
              </a:rPr>
              <a:t>match</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optionVal</a:t>
            </a:r>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with</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 Some x -&gt; x + </a:t>
            </a:r>
            <a:r>
              <a:rPr lang="en-AU" dirty="0">
                <a:solidFill>
                  <a:srgbClr val="C81EFA"/>
                </a:solidFill>
                <a:latin typeface="Consolas" panose="020B0609020204030204" pitchFamily="49" charset="0"/>
              </a:rPr>
              <a:t>1</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 None   -&gt; </a:t>
            </a:r>
            <a:r>
              <a:rPr lang="en-AU" dirty="0">
                <a:solidFill>
                  <a:srgbClr val="C81EFA"/>
                </a:solidFill>
                <a:latin typeface="Consolas" panose="020B0609020204030204" pitchFamily="49" charset="0"/>
              </a:rPr>
              <a:t>0</a:t>
            </a:r>
            <a:endParaRPr lang="en-AU" dirty="0"/>
          </a:p>
        </p:txBody>
      </p:sp>
      <p:pic>
        <p:nvPicPr>
          <p:cNvPr id="10"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010400" y="1748931"/>
            <a:ext cx="520101" cy="520101"/>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2072" y="1863444"/>
            <a:ext cx="635272" cy="448490"/>
          </a:xfrm>
          <a:prstGeom prst="rect">
            <a:avLst/>
          </a:prstGeom>
        </p:spPr>
      </p:pic>
      <p:sp>
        <p:nvSpPr>
          <p:cNvPr id="14" name="Rectangle 13"/>
          <p:cNvSpPr/>
          <p:nvPr/>
        </p:nvSpPr>
        <p:spPr>
          <a:xfrm>
            <a:off x="1932071" y="6189091"/>
            <a:ext cx="2554204" cy="369332"/>
          </a:xfrm>
          <a:prstGeom prst="rect">
            <a:avLst/>
          </a:prstGeom>
        </p:spPr>
        <p:txBody>
          <a:bodyPr wrap="square">
            <a:spAutoFit/>
          </a:bodyPr>
          <a:lstStyle/>
          <a:p>
            <a:r>
              <a:rPr lang="en-AU" dirty="0">
                <a:solidFill>
                  <a:schemeClr val="accent2"/>
                </a:solidFill>
                <a:latin typeface="Consolas" panose="020B0609020204030204" pitchFamily="49" charset="0"/>
                <a:cs typeface="Consolas" panose="020B0609020204030204" pitchFamily="49" charset="0"/>
              </a:rPr>
              <a:t>Either </a:t>
            </a:r>
            <a:r>
              <a:rPr lang="en-AU" dirty="0">
                <a:solidFill>
                  <a:srgbClr val="C00000"/>
                </a:solidFill>
                <a:latin typeface="Consolas" panose="020B0609020204030204" pitchFamily="49" charset="0"/>
                <a:cs typeface="Consolas" panose="020B0609020204030204" pitchFamily="49" charset="0"/>
              </a:rPr>
              <a:t>Error </a:t>
            </a:r>
            <a:r>
              <a:rPr lang="en-AU" dirty="0" err="1">
                <a:solidFill>
                  <a:srgbClr val="C00000"/>
                </a:solidFill>
                <a:latin typeface="Consolas" panose="020B0609020204030204" pitchFamily="49" charset="0"/>
                <a:cs typeface="Consolas" panose="020B0609020204030204" pitchFamily="49" charset="0"/>
              </a:rPr>
              <a:t>Int</a:t>
            </a:r>
            <a:r>
              <a:rPr lang="en-AU" dirty="0">
                <a:latin typeface="Consolas" panose="020B0609020204030204" pitchFamily="49" charset="0"/>
                <a:cs typeface="Consolas" panose="020B0609020204030204" pitchFamily="49" charset="0"/>
              </a:rPr>
              <a:t> </a:t>
            </a:r>
          </a:p>
        </p:txBody>
      </p:sp>
      <p:sp>
        <p:nvSpPr>
          <p:cNvPr id="16" name="Rectangle 15"/>
          <p:cNvSpPr/>
          <p:nvPr/>
        </p:nvSpPr>
        <p:spPr>
          <a:xfrm>
            <a:off x="7010400" y="6189091"/>
            <a:ext cx="2887579" cy="369332"/>
          </a:xfrm>
          <a:prstGeom prst="rect">
            <a:avLst/>
          </a:prstGeom>
        </p:spPr>
        <p:txBody>
          <a:bodyPr wrap="square">
            <a:spAutoFit/>
          </a:bodyPr>
          <a:lstStyle/>
          <a:p>
            <a:r>
              <a:rPr lang="en-AU" dirty="0">
                <a:solidFill>
                  <a:schemeClr val="accent1"/>
                </a:solidFill>
                <a:latin typeface="Consolas" panose="020B0609020204030204" pitchFamily="49" charset="0"/>
                <a:cs typeface="Consolas" panose="020B0609020204030204" pitchFamily="49" charset="0"/>
              </a:rPr>
              <a:t>Choice</a:t>
            </a:r>
            <a:r>
              <a:rPr lang="en-AU" dirty="0">
                <a:solidFill>
                  <a:srgbClr val="000000"/>
                </a:solidFill>
                <a:latin typeface="Consolas" panose="020B0609020204030204" pitchFamily="49" charset="0"/>
              </a:rPr>
              <a:t>&lt;</a:t>
            </a:r>
            <a:r>
              <a:rPr lang="en-AU" dirty="0" err="1">
                <a:solidFill>
                  <a:schemeClr val="accent1"/>
                </a:solidFill>
                <a:latin typeface="Consolas" panose="020B0609020204030204" pitchFamily="49" charset="0"/>
                <a:cs typeface="Consolas" panose="020B0609020204030204" pitchFamily="49" charset="0"/>
              </a:rPr>
              <a:t>Error</a:t>
            </a:r>
            <a:r>
              <a:rPr lang="en-AU" dirty="0" err="1">
                <a:solidFill>
                  <a:srgbClr val="000000"/>
                </a:solidFill>
                <a:latin typeface="Consolas" panose="020B0609020204030204" pitchFamily="49" charset="0"/>
              </a:rPr>
              <a:t>,</a:t>
            </a:r>
            <a:r>
              <a:rPr lang="en-AU" dirty="0" err="1">
                <a:solidFill>
                  <a:srgbClr val="0000FF"/>
                </a:solidFill>
                <a:latin typeface="Consolas" panose="020B0609020204030204" pitchFamily="49" charset="0"/>
              </a:rPr>
              <a:t>int</a:t>
            </a:r>
            <a:r>
              <a:rPr lang="en-AU" dirty="0">
                <a:solidFill>
                  <a:srgbClr val="000000"/>
                </a:solidFill>
                <a:latin typeface="Consolas" panose="020B0609020204030204" pitchFamily="49" charset="0"/>
              </a:rPr>
              <a:t>&gt;</a:t>
            </a:r>
          </a:p>
        </p:txBody>
      </p:sp>
    </p:spTree>
    <p:extLst>
      <p:ext uri="{BB962C8B-B14F-4D97-AF65-F5344CB8AC3E}">
        <p14:creationId xmlns:p14="http://schemas.microsoft.com/office/powerpoint/2010/main" val="17185841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25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5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25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250"/>
                                        <p:tgtEl>
                                          <p:spTgt spid="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25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25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4"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Refresher: Higher-</a:t>
            </a:r>
            <a:r>
              <a:rPr lang="en-AU" dirty="0" err="1"/>
              <a:t>Kinded</a:t>
            </a:r>
            <a:r>
              <a:rPr lang="en-AU" dirty="0"/>
              <a:t> Types</a:t>
            </a:r>
          </a:p>
        </p:txBody>
      </p:sp>
      <p:grpSp>
        <p:nvGrpSpPr>
          <p:cNvPr id="72" name="Group 71"/>
          <p:cNvGrpSpPr/>
          <p:nvPr/>
        </p:nvGrpSpPr>
        <p:grpSpPr>
          <a:xfrm>
            <a:off x="322609" y="5302249"/>
            <a:ext cx="4096991" cy="1115458"/>
            <a:chOff x="322609" y="5302249"/>
            <a:chExt cx="4096991" cy="1115458"/>
          </a:xfrm>
        </p:grpSpPr>
        <p:sp>
          <p:nvSpPr>
            <p:cNvPr id="4" name="Rectangle 3"/>
            <p:cNvSpPr/>
            <p:nvPr/>
          </p:nvSpPr>
          <p:spPr>
            <a:xfrm>
              <a:off x="322609" y="5302249"/>
              <a:ext cx="3857146"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8" name="Rectangle 7"/>
            <p:cNvSpPr/>
            <p:nvPr/>
          </p:nvSpPr>
          <p:spPr>
            <a:xfrm>
              <a:off x="1381388" y="5302249"/>
              <a:ext cx="200025"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9" name="TextBox 8"/>
            <p:cNvSpPr txBox="1"/>
            <p:nvPr/>
          </p:nvSpPr>
          <p:spPr>
            <a:xfrm>
              <a:off x="998689" y="6048375"/>
              <a:ext cx="1160061" cy="369332"/>
            </a:xfrm>
            <a:prstGeom prst="rect">
              <a:avLst/>
            </a:prstGeom>
            <a:noFill/>
          </p:spPr>
          <p:txBody>
            <a:bodyPr wrap="none" rtlCol="0">
              <a:spAutoFit/>
            </a:bodyPr>
            <a:lstStyle/>
            <a:p>
              <a:r>
                <a:rPr lang="en-AU" dirty="0">
                  <a:solidFill>
                    <a:schemeClr val="accent6"/>
                  </a:solidFill>
                </a:rPr>
                <a:t>Kind: Type</a:t>
              </a:r>
            </a:p>
          </p:txBody>
        </p:sp>
        <p:cxnSp>
          <p:nvCxnSpPr>
            <p:cNvPr id="10" name="Straight Arrow Connector 9"/>
            <p:cNvCxnSpPr>
              <a:endCxn id="8" idx="2"/>
            </p:cNvCxnSpPr>
            <p:nvPr/>
          </p:nvCxnSpPr>
          <p:spPr>
            <a:xfrm flipV="1">
              <a:off x="1381388" y="5695437"/>
              <a:ext cx="100013" cy="352938"/>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2774831" y="5302249"/>
              <a:ext cx="162541"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4" name="TextBox 13"/>
            <p:cNvSpPr txBox="1"/>
            <p:nvPr/>
          </p:nvSpPr>
          <p:spPr>
            <a:xfrm>
              <a:off x="2392132" y="6048375"/>
              <a:ext cx="2027468" cy="369332"/>
            </a:xfrm>
            <a:prstGeom prst="rect">
              <a:avLst/>
            </a:prstGeom>
            <a:noFill/>
          </p:spPr>
          <p:txBody>
            <a:bodyPr wrap="square" rtlCol="0">
              <a:spAutoFit/>
            </a:bodyPr>
            <a:lstStyle/>
            <a:p>
              <a:r>
                <a:rPr lang="en-AU" dirty="0">
                  <a:solidFill>
                    <a:schemeClr val="accent6"/>
                  </a:solidFill>
                </a:rPr>
                <a:t>Kind: Type -&gt; Type</a:t>
              </a:r>
            </a:p>
          </p:txBody>
        </p:sp>
        <p:cxnSp>
          <p:nvCxnSpPr>
            <p:cNvPr id="15" name="Straight Arrow Connector 14"/>
            <p:cNvCxnSpPr>
              <a:endCxn id="13" idx="2"/>
            </p:cNvCxnSpPr>
            <p:nvPr/>
          </p:nvCxnSpPr>
          <p:spPr>
            <a:xfrm flipV="1">
              <a:off x="2774831" y="5695437"/>
              <a:ext cx="81271" cy="352938"/>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292109" y="2896404"/>
            <a:ext cx="3887646" cy="1056226"/>
            <a:chOff x="292109" y="2896404"/>
            <a:chExt cx="3887646" cy="1056226"/>
          </a:xfrm>
        </p:grpSpPr>
        <p:sp>
          <p:nvSpPr>
            <p:cNvPr id="16" name="Rectangle 15"/>
            <p:cNvSpPr/>
            <p:nvPr/>
          </p:nvSpPr>
          <p:spPr>
            <a:xfrm>
              <a:off x="292109" y="2903866"/>
              <a:ext cx="2554204" cy="923330"/>
            </a:xfrm>
            <a:prstGeom prst="rect">
              <a:avLst/>
            </a:prstGeom>
          </p:spPr>
          <p:txBody>
            <a:bodyPr wrap="square">
              <a:spAutoFit/>
            </a:bodyPr>
            <a:lstStyle/>
            <a:p>
              <a:r>
                <a:rPr lang="en-AU" dirty="0">
                  <a:solidFill>
                    <a:srgbClr val="8F4E8B"/>
                  </a:solidFill>
                  <a:latin typeface="Consolas" panose="020B0609020204030204" pitchFamily="49" charset="0"/>
                  <a:cs typeface="Consolas" panose="020B0609020204030204" pitchFamily="49" charset="0"/>
                </a:rPr>
                <a:t>data</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 </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Just a</a:t>
              </a:r>
              <a:br>
                <a:rPr lang="en-AU" dirty="0">
                  <a:solidFill>
                    <a:srgbClr val="C00000"/>
                  </a:solidFill>
                  <a:latin typeface="Consolas" panose="020B0609020204030204" pitchFamily="49" charset="0"/>
                  <a:cs typeface="Consolas" panose="020B0609020204030204" pitchFamily="49" charset="0"/>
                </a:rPr>
              </a:br>
              <a:r>
                <a:rPr lang="en-AU" dirty="0">
                  <a:solidFill>
                    <a:srgbClr val="C00000"/>
                  </a:solidFill>
                  <a:latin typeface="Consolas" panose="020B0609020204030204" pitchFamily="49" charset="0"/>
                  <a:cs typeface="Consolas" panose="020B0609020204030204" pitchFamily="49" charset="0"/>
                </a:rPr>
                <a:t>  </a:t>
              </a:r>
              <a:r>
                <a:rPr lang="en-AU" dirty="0">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 Nothing</a:t>
              </a:r>
              <a:endParaRPr lang="en-AU" dirty="0">
                <a:latin typeface="Consolas" panose="020B0609020204030204" pitchFamily="49" charset="0"/>
                <a:cs typeface="Consolas" panose="020B0609020204030204" pitchFamily="49" charset="0"/>
              </a:endParaRPr>
            </a:p>
          </p:txBody>
        </p:sp>
        <p:sp>
          <p:nvSpPr>
            <p:cNvPr id="17" name="Rectangle 16"/>
            <p:cNvSpPr/>
            <p:nvPr/>
          </p:nvSpPr>
          <p:spPr>
            <a:xfrm>
              <a:off x="938148" y="2896404"/>
              <a:ext cx="738252"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8" name="TextBox 17"/>
            <p:cNvSpPr txBox="1"/>
            <p:nvPr/>
          </p:nvSpPr>
          <p:spPr>
            <a:xfrm>
              <a:off x="2241394" y="3583298"/>
              <a:ext cx="1938361" cy="369332"/>
            </a:xfrm>
            <a:prstGeom prst="rect">
              <a:avLst/>
            </a:prstGeom>
            <a:noFill/>
          </p:spPr>
          <p:txBody>
            <a:bodyPr wrap="square" rtlCol="0">
              <a:spAutoFit/>
            </a:bodyPr>
            <a:lstStyle/>
            <a:p>
              <a:r>
                <a:rPr lang="en-AU" dirty="0">
                  <a:solidFill>
                    <a:schemeClr val="accent6"/>
                  </a:solidFill>
                </a:rPr>
                <a:t>Kind: Type -&gt; Type</a:t>
              </a:r>
            </a:p>
          </p:txBody>
        </p:sp>
        <p:cxnSp>
          <p:nvCxnSpPr>
            <p:cNvPr id="19" name="Straight Arrow Connector 18"/>
            <p:cNvCxnSpPr/>
            <p:nvPr/>
          </p:nvCxnSpPr>
          <p:spPr>
            <a:xfrm flipH="1" flipV="1">
              <a:off x="1676400" y="3213966"/>
              <a:ext cx="705944" cy="428564"/>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73" name="Group 72"/>
          <p:cNvGrpSpPr/>
          <p:nvPr/>
        </p:nvGrpSpPr>
        <p:grpSpPr>
          <a:xfrm>
            <a:off x="6515363" y="5278393"/>
            <a:ext cx="5476612" cy="1124438"/>
            <a:chOff x="6515363" y="5278393"/>
            <a:chExt cx="5476612" cy="1124438"/>
          </a:xfrm>
        </p:grpSpPr>
        <p:sp>
          <p:nvSpPr>
            <p:cNvPr id="7" name="Rectangle 6"/>
            <p:cNvSpPr/>
            <p:nvPr/>
          </p:nvSpPr>
          <p:spPr>
            <a:xfrm>
              <a:off x="6515363" y="5302249"/>
              <a:ext cx="5476612" cy="369332"/>
            </a:xfrm>
            <a:prstGeom prst="rect">
              <a:avLst/>
            </a:prstGeom>
          </p:spPr>
          <p:txBody>
            <a:bodyPr wrap="square">
              <a:spAutoFit/>
            </a:bodyPr>
            <a:lstStyle/>
            <a:p>
              <a:r>
                <a:rPr lang="en-AU" dirty="0">
                  <a:solidFill>
                    <a:srgbClr val="000000"/>
                  </a:solidFill>
                  <a:latin typeface="Consolas" panose="020B0609020204030204" pitchFamily="49" charset="0"/>
                </a:rPr>
                <a:t>F&lt;B&gt; Map&lt;F&lt;&gt;, A, B&gt; (</a:t>
              </a:r>
              <a:r>
                <a:rPr lang="en-AU" dirty="0" err="1">
                  <a:solidFill>
                    <a:srgbClr val="000000"/>
                  </a:solidFill>
                  <a:latin typeface="Consolas" panose="020B0609020204030204" pitchFamily="49" charset="0"/>
                </a:rPr>
                <a:t>Func</a:t>
              </a:r>
              <a:r>
                <a:rPr lang="en-AU" dirty="0">
                  <a:solidFill>
                    <a:srgbClr val="000000"/>
                  </a:solidFill>
                  <a:latin typeface="Consolas" panose="020B0609020204030204" pitchFamily="49" charset="0"/>
                </a:rPr>
                <a:t>&lt;A, B&gt; f, F&lt;A&gt; x)</a:t>
              </a:r>
              <a:endParaRPr lang="en-AU" dirty="0"/>
            </a:p>
          </p:txBody>
        </p:sp>
        <p:sp>
          <p:nvSpPr>
            <p:cNvPr id="23" name="Rectangle 22"/>
            <p:cNvSpPr/>
            <p:nvPr/>
          </p:nvSpPr>
          <p:spPr>
            <a:xfrm>
              <a:off x="7737106" y="5278393"/>
              <a:ext cx="416558" cy="393188"/>
            </a:xfrm>
            <a:prstGeom prst="rect">
              <a:avLst/>
            </a:prstGeom>
            <a:noFill/>
            <a:ln w="28575">
              <a:solidFill>
                <a:srgbClr val="C0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24" name="TextBox 23"/>
            <p:cNvSpPr txBox="1"/>
            <p:nvPr/>
          </p:nvSpPr>
          <p:spPr>
            <a:xfrm>
              <a:off x="7251331" y="6033499"/>
              <a:ext cx="2077813" cy="369332"/>
            </a:xfrm>
            <a:prstGeom prst="rect">
              <a:avLst/>
            </a:prstGeom>
            <a:noFill/>
          </p:spPr>
          <p:txBody>
            <a:bodyPr wrap="none" rtlCol="0">
              <a:spAutoFit/>
            </a:bodyPr>
            <a:lstStyle/>
            <a:p>
              <a:r>
                <a:rPr lang="en-AU" dirty="0">
                  <a:solidFill>
                    <a:srgbClr val="C00000"/>
                  </a:solidFill>
                </a:rPr>
                <a:t>Can’t do this in .NET</a:t>
              </a:r>
            </a:p>
          </p:txBody>
        </p:sp>
        <p:cxnSp>
          <p:nvCxnSpPr>
            <p:cNvPr id="25" name="Straight Arrow Connector 24"/>
            <p:cNvCxnSpPr>
              <a:endCxn id="23" idx="2"/>
            </p:cNvCxnSpPr>
            <p:nvPr/>
          </p:nvCxnSpPr>
          <p:spPr>
            <a:xfrm flipH="1" flipV="1">
              <a:off x="7945385" y="5671581"/>
              <a:ext cx="122290" cy="376794"/>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7" name="Group 66"/>
          <p:cNvGrpSpPr/>
          <p:nvPr/>
        </p:nvGrpSpPr>
        <p:grpSpPr>
          <a:xfrm>
            <a:off x="332965" y="1817377"/>
            <a:ext cx="3807025" cy="1004282"/>
            <a:chOff x="332965" y="1817377"/>
            <a:chExt cx="3807025" cy="1004282"/>
          </a:xfrm>
        </p:grpSpPr>
        <p:sp>
          <p:nvSpPr>
            <p:cNvPr id="29" name="Rectangle 28"/>
            <p:cNvSpPr/>
            <p:nvPr/>
          </p:nvSpPr>
          <p:spPr>
            <a:xfrm>
              <a:off x="332965" y="1817377"/>
              <a:ext cx="2554204" cy="923330"/>
            </a:xfrm>
            <a:prstGeom prst="rect">
              <a:avLst/>
            </a:prstGeom>
          </p:spPr>
          <p:txBody>
            <a:bodyPr wrap="square">
              <a:spAutoFit/>
            </a:bodyPr>
            <a:lstStyle/>
            <a:p>
              <a:r>
                <a:rPr lang="en-AU" dirty="0">
                  <a:solidFill>
                    <a:srgbClr val="8F4E8B"/>
                  </a:solidFill>
                  <a:latin typeface="Consolas" panose="020B0609020204030204" pitchFamily="49" charset="0"/>
                  <a:cs typeface="Consolas" panose="020B0609020204030204" pitchFamily="49" charset="0"/>
                </a:rPr>
                <a:t>data</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DogeEnum</a:t>
              </a:r>
              <a:r>
                <a:rPr lang="en-AU" dirty="0">
                  <a:solidFill>
                    <a:schemeClr val="accent2"/>
                  </a:solidFill>
                  <a:latin typeface="Consolas" panose="020B0609020204030204" pitchFamily="49" charset="0"/>
                  <a:cs typeface="Consolas" panose="020B0609020204030204" pitchFamily="49" charset="0"/>
                </a:rPr>
                <a:t> </a:t>
              </a:r>
              <a:r>
                <a:rPr lang="en-AU" dirty="0">
                  <a:latin typeface="Consolas" panose="020B0609020204030204" pitchFamily="49" charset="0"/>
                  <a:cs typeface="Consolas" panose="020B0609020204030204" pitchFamily="49" charset="0"/>
                </a:rPr>
                <a:t>= </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Such</a:t>
              </a:r>
              <a:br>
                <a:rPr lang="en-AU" dirty="0">
                  <a:solidFill>
                    <a:srgbClr val="C00000"/>
                  </a:solidFill>
                  <a:latin typeface="Consolas" panose="020B0609020204030204" pitchFamily="49" charset="0"/>
                  <a:cs typeface="Consolas" panose="020B0609020204030204" pitchFamily="49" charset="0"/>
                </a:rPr>
              </a:br>
              <a:r>
                <a:rPr lang="en-AU" dirty="0">
                  <a:solidFill>
                    <a:srgbClr val="C00000"/>
                  </a:solidFill>
                  <a:latin typeface="Consolas" panose="020B0609020204030204" pitchFamily="49" charset="0"/>
                  <a:cs typeface="Consolas" panose="020B0609020204030204" pitchFamily="49" charset="0"/>
                </a:rPr>
                <a:t>  </a:t>
              </a:r>
              <a:r>
                <a:rPr lang="en-AU" dirty="0">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 Wow</a:t>
              </a:r>
              <a:endParaRPr lang="en-AU" dirty="0">
                <a:latin typeface="Consolas" panose="020B0609020204030204" pitchFamily="49" charset="0"/>
                <a:cs typeface="Consolas" panose="020B0609020204030204" pitchFamily="49" charset="0"/>
              </a:endParaRPr>
            </a:p>
          </p:txBody>
        </p:sp>
        <p:sp>
          <p:nvSpPr>
            <p:cNvPr id="30" name="Rectangle 29"/>
            <p:cNvSpPr/>
            <p:nvPr/>
          </p:nvSpPr>
          <p:spPr>
            <a:xfrm>
              <a:off x="991472" y="1819354"/>
              <a:ext cx="1123078"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31" name="TextBox 30"/>
            <p:cNvSpPr txBox="1"/>
            <p:nvPr/>
          </p:nvSpPr>
          <p:spPr>
            <a:xfrm>
              <a:off x="2874259" y="2452327"/>
              <a:ext cx="1265731" cy="369332"/>
            </a:xfrm>
            <a:prstGeom prst="rect">
              <a:avLst/>
            </a:prstGeom>
            <a:noFill/>
          </p:spPr>
          <p:txBody>
            <a:bodyPr wrap="square" rtlCol="0">
              <a:spAutoFit/>
            </a:bodyPr>
            <a:lstStyle/>
            <a:p>
              <a:r>
                <a:rPr lang="en-AU" dirty="0">
                  <a:solidFill>
                    <a:schemeClr val="accent6"/>
                  </a:solidFill>
                </a:rPr>
                <a:t>Kind: Type</a:t>
              </a:r>
            </a:p>
          </p:txBody>
        </p:sp>
        <p:cxnSp>
          <p:nvCxnSpPr>
            <p:cNvPr id="32" name="Straight Arrow Connector 31"/>
            <p:cNvCxnSpPr/>
            <p:nvPr/>
          </p:nvCxnSpPr>
          <p:spPr>
            <a:xfrm flipH="1" flipV="1">
              <a:off x="2140369" y="2184124"/>
              <a:ext cx="705944" cy="428564"/>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70" name="Group 69"/>
          <p:cNvGrpSpPr/>
          <p:nvPr/>
        </p:nvGrpSpPr>
        <p:grpSpPr>
          <a:xfrm>
            <a:off x="6501595" y="1812299"/>
            <a:ext cx="3985430" cy="1003276"/>
            <a:chOff x="6501595" y="1812299"/>
            <a:chExt cx="3985430" cy="1003276"/>
          </a:xfrm>
        </p:grpSpPr>
        <p:sp>
          <p:nvSpPr>
            <p:cNvPr id="33" name="Rectangle 32"/>
            <p:cNvSpPr/>
            <p:nvPr/>
          </p:nvSpPr>
          <p:spPr>
            <a:xfrm>
              <a:off x="6501595" y="1812299"/>
              <a:ext cx="3985430" cy="369332"/>
            </a:xfrm>
            <a:prstGeom prst="rect">
              <a:avLst/>
            </a:prstGeom>
          </p:spPr>
          <p:txBody>
            <a:bodyPr wrap="square">
              <a:spAutoFit/>
            </a:bodyPr>
            <a:lstStyle/>
            <a:p>
              <a:r>
                <a:rPr lang="en-AU" dirty="0" err="1">
                  <a:solidFill>
                    <a:srgbClr val="0000FF"/>
                  </a:solidFill>
                  <a:latin typeface="Consolas" panose="020B0609020204030204" pitchFamily="49" charset="0"/>
                </a:rPr>
                <a:t>enum</a:t>
              </a:r>
              <a:r>
                <a:rPr lang="en-AU" dirty="0">
                  <a:latin typeface="Consolas" panose="020B0609020204030204" pitchFamily="49" charset="0"/>
                </a:rPr>
                <a:t> </a:t>
              </a:r>
              <a:r>
                <a:rPr lang="en-AU" dirty="0" err="1">
                  <a:solidFill>
                    <a:schemeClr val="accent1"/>
                  </a:solidFill>
                  <a:latin typeface="Consolas" panose="020B0609020204030204" pitchFamily="49" charset="0"/>
                  <a:cs typeface="Consolas" panose="020B0609020204030204" pitchFamily="49" charset="0"/>
                </a:rPr>
                <a:t>DogeEnum</a:t>
              </a:r>
              <a:r>
                <a:rPr lang="en-AU" dirty="0">
                  <a:latin typeface="Consolas" panose="020B0609020204030204" pitchFamily="49" charset="0"/>
                </a:rPr>
                <a:t> { Such, Wow }</a:t>
              </a:r>
              <a:endParaRPr lang="en-AU" dirty="0"/>
            </a:p>
          </p:txBody>
        </p:sp>
        <p:sp>
          <p:nvSpPr>
            <p:cNvPr id="35" name="Rectangle 34"/>
            <p:cNvSpPr/>
            <p:nvPr/>
          </p:nvSpPr>
          <p:spPr>
            <a:xfrm>
              <a:off x="7182722" y="1813270"/>
              <a:ext cx="1123078"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36" name="TextBox 35"/>
            <p:cNvSpPr txBox="1"/>
            <p:nvPr/>
          </p:nvSpPr>
          <p:spPr>
            <a:xfrm>
              <a:off x="9065509" y="2446243"/>
              <a:ext cx="1265731" cy="369332"/>
            </a:xfrm>
            <a:prstGeom prst="rect">
              <a:avLst/>
            </a:prstGeom>
            <a:noFill/>
          </p:spPr>
          <p:txBody>
            <a:bodyPr wrap="square" rtlCol="0">
              <a:spAutoFit/>
            </a:bodyPr>
            <a:lstStyle/>
            <a:p>
              <a:r>
                <a:rPr lang="en-AU" dirty="0">
                  <a:solidFill>
                    <a:schemeClr val="accent6"/>
                  </a:solidFill>
                </a:rPr>
                <a:t>Kind: Type</a:t>
              </a:r>
            </a:p>
          </p:txBody>
        </p:sp>
        <p:cxnSp>
          <p:nvCxnSpPr>
            <p:cNvPr id="37" name="Straight Arrow Connector 36"/>
            <p:cNvCxnSpPr/>
            <p:nvPr/>
          </p:nvCxnSpPr>
          <p:spPr>
            <a:xfrm flipH="1" flipV="1">
              <a:off x="8331619" y="2178040"/>
              <a:ext cx="705944" cy="428564"/>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6515363" y="2908332"/>
            <a:ext cx="4391388" cy="1062222"/>
            <a:chOff x="6515363" y="2908332"/>
            <a:chExt cx="4391388" cy="1062222"/>
          </a:xfrm>
        </p:grpSpPr>
        <p:sp>
          <p:nvSpPr>
            <p:cNvPr id="34" name="Rectangle 33"/>
            <p:cNvSpPr/>
            <p:nvPr/>
          </p:nvSpPr>
          <p:spPr>
            <a:xfrm>
              <a:off x="6515363" y="2908332"/>
              <a:ext cx="2887579" cy="369332"/>
            </a:xfrm>
            <a:prstGeom prst="rect">
              <a:avLst/>
            </a:prstGeom>
          </p:spPr>
          <p:txBody>
            <a:bodyPr wrap="square">
              <a:spAutoFit/>
            </a:bodyPr>
            <a:lstStyle/>
            <a:p>
              <a:r>
                <a:rPr lang="en-AU" dirty="0">
                  <a:solidFill>
                    <a:srgbClr val="0000FF"/>
                  </a:solidFill>
                  <a:latin typeface="Consolas" panose="020B0609020204030204" pitchFamily="49" charset="0"/>
                </a:rPr>
                <a:t>class </a:t>
              </a:r>
              <a:r>
                <a:rPr lang="en-AU" dirty="0">
                  <a:solidFill>
                    <a:schemeClr val="accent1"/>
                  </a:solidFill>
                  <a:latin typeface="Consolas" panose="020B0609020204030204" pitchFamily="49" charset="0"/>
                  <a:cs typeface="Consolas" panose="020B0609020204030204" pitchFamily="49" charset="0"/>
                </a:rPr>
                <a:t>Maybe</a:t>
              </a:r>
              <a:r>
                <a:rPr lang="en-AU" dirty="0">
                  <a:latin typeface="Consolas" panose="020B0609020204030204" pitchFamily="49" charset="0"/>
                </a:rPr>
                <a:t>&lt;T&gt; { … }</a:t>
              </a:r>
              <a:endParaRPr lang="en-AU" dirty="0"/>
            </a:p>
          </p:txBody>
        </p:sp>
        <p:sp>
          <p:nvSpPr>
            <p:cNvPr id="41" name="Rectangle 40"/>
            <p:cNvSpPr/>
            <p:nvPr/>
          </p:nvSpPr>
          <p:spPr>
            <a:xfrm>
              <a:off x="7251331" y="2914328"/>
              <a:ext cx="1181851"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42" name="TextBox 41"/>
            <p:cNvSpPr txBox="1"/>
            <p:nvPr/>
          </p:nvSpPr>
          <p:spPr>
            <a:xfrm>
              <a:off x="8998176" y="3601222"/>
              <a:ext cx="1908575" cy="369332"/>
            </a:xfrm>
            <a:prstGeom prst="rect">
              <a:avLst/>
            </a:prstGeom>
            <a:noFill/>
          </p:spPr>
          <p:txBody>
            <a:bodyPr wrap="square" rtlCol="0">
              <a:spAutoFit/>
            </a:bodyPr>
            <a:lstStyle/>
            <a:p>
              <a:r>
                <a:rPr lang="en-AU" dirty="0">
                  <a:solidFill>
                    <a:schemeClr val="accent6"/>
                  </a:solidFill>
                </a:rPr>
                <a:t>Kind: Type -&gt; Type</a:t>
              </a:r>
            </a:p>
          </p:txBody>
        </p:sp>
        <p:cxnSp>
          <p:nvCxnSpPr>
            <p:cNvPr id="43" name="Straight Arrow Connector 42"/>
            <p:cNvCxnSpPr/>
            <p:nvPr/>
          </p:nvCxnSpPr>
          <p:spPr>
            <a:xfrm flipH="1" flipV="1">
              <a:off x="8433182" y="3231890"/>
              <a:ext cx="705944" cy="428564"/>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292109" y="4135363"/>
            <a:ext cx="3278128" cy="393188"/>
            <a:chOff x="292109" y="4135363"/>
            <a:chExt cx="3278128" cy="393188"/>
          </a:xfrm>
        </p:grpSpPr>
        <p:sp>
          <p:nvSpPr>
            <p:cNvPr id="51" name="TextBox 50"/>
            <p:cNvSpPr txBox="1"/>
            <p:nvPr/>
          </p:nvSpPr>
          <p:spPr>
            <a:xfrm>
              <a:off x="2304506" y="4159219"/>
              <a:ext cx="1265731" cy="369332"/>
            </a:xfrm>
            <a:prstGeom prst="rect">
              <a:avLst/>
            </a:prstGeom>
            <a:noFill/>
          </p:spPr>
          <p:txBody>
            <a:bodyPr wrap="square" rtlCol="0">
              <a:spAutoFit/>
            </a:bodyPr>
            <a:lstStyle/>
            <a:p>
              <a:r>
                <a:rPr lang="en-AU" dirty="0">
                  <a:solidFill>
                    <a:schemeClr val="accent6"/>
                  </a:solidFill>
                </a:rPr>
                <a:t>Kind: Type</a:t>
              </a:r>
            </a:p>
          </p:txBody>
        </p:sp>
        <p:grpSp>
          <p:nvGrpSpPr>
            <p:cNvPr id="69" name="Group 68"/>
            <p:cNvGrpSpPr/>
            <p:nvPr/>
          </p:nvGrpSpPr>
          <p:grpSpPr>
            <a:xfrm>
              <a:off x="292109" y="4135363"/>
              <a:ext cx="2012397" cy="393188"/>
              <a:chOff x="292109" y="4135363"/>
              <a:chExt cx="2012397" cy="393188"/>
            </a:xfrm>
          </p:grpSpPr>
          <p:sp>
            <p:nvSpPr>
              <p:cNvPr id="46" name="Rectangle 45"/>
              <p:cNvSpPr/>
              <p:nvPr/>
            </p:nvSpPr>
            <p:spPr>
              <a:xfrm>
                <a:off x="292109" y="4142825"/>
                <a:ext cx="1324402" cy="369332"/>
              </a:xfrm>
              <a:prstGeom prst="rect">
                <a:avLst/>
              </a:prstGeom>
            </p:spPr>
            <p:txBody>
              <a:bodyPr wrap="none">
                <a:spAutoFit/>
              </a:bodyPr>
              <a:lstStyle/>
              <a:p>
                <a:r>
                  <a:rPr lang="en-AU" dirty="0">
                    <a:solidFill>
                      <a:schemeClr val="accent2"/>
                    </a:solidFill>
                    <a:latin typeface="Consolas" panose="020B0609020204030204" pitchFamily="49" charset="0"/>
                    <a:cs typeface="Consolas" panose="020B0609020204030204" pitchFamily="49" charset="0"/>
                  </a:rPr>
                  <a:t>Maybe </a:t>
                </a:r>
                <a:r>
                  <a:rPr lang="en-AU" dirty="0" err="1">
                    <a:solidFill>
                      <a:srgbClr val="C00000"/>
                    </a:solidFill>
                    <a:latin typeface="Consolas" panose="020B0609020204030204" pitchFamily="49" charset="0"/>
                    <a:cs typeface="Consolas" panose="020B0609020204030204" pitchFamily="49" charset="0"/>
                  </a:rPr>
                  <a:t>Int</a:t>
                </a:r>
                <a:endParaRPr lang="en-AU" dirty="0"/>
              </a:p>
            </p:txBody>
          </p:sp>
          <p:sp>
            <p:nvSpPr>
              <p:cNvPr id="50" name="Rectangle 49"/>
              <p:cNvSpPr/>
              <p:nvPr/>
            </p:nvSpPr>
            <p:spPr>
              <a:xfrm>
                <a:off x="322601" y="4135363"/>
                <a:ext cx="129391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cxnSp>
            <p:nvCxnSpPr>
              <p:cNvPr id="52" name="Straight Arrow Connector 51"/>
              <p:cNvCxnSpPr>
                <a:stCxn id="51" idx="1"/>
              </p:cNvCxnSpPr>
              <p:nvPr/>
            </p:nvCxnSpPr>
            <p:spPr>
              <a:xfrm flipH="1" flipV="1">
                <a:off x="1647006" y="4329425"/>
                <a:ext cx="657500" cy="14460"/>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nvGrpSpPr>
          <p:cNvPr id="75" name="Group 74"/>
          <p:cNvGrpSpPr/>
          <p:nvPr/>
        </p:nvGrpSpPr>
        <p:grpSpPr>
          <a:xfrm>
            <a:off x="6501595" y="4148868"/>
            <a:ext cx="3435766" cy="400020"/>
            <a:chOff x="6501595" y="4148868"/>
            <a:chExt cx="3435766" cy="400020"/>
          </a:xfrm>
        </p:grpSpPr>
        <p:sp>
          <p:nvSpPr>
            <p:cNvPr id="54" name="Rectangle 53"/>
            <p:cNvSpPr/>
            <p:nvPr/>
          </p:nvSpPr>
          <p:spPr>
            <a:xfrm>
              <a:off x="6501595" y="4148868"/>
              <a:ext cx="1451038"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Maybe</a:t>
              </a:r>
              <a:r>
                <a:rPr lang="en-AU" dirty="0">
                  <a:latin typeface="Consolas" panose="020B0609020204030204" pitchFamily="49" charset="0"/>
                </a:rPr>
                <a:t>&lt;</a:t>
              </a:r>
              <a:r>
                <a:rPr lang="en-AU" dirty="0" err="1">
                  <a:solidFill>
                    <a:srgbClr val="0000FF"/>
                  </a:solidFill>
                  <a:latin typeface="Consolas" panose="020B0609020204030204" pitchFamily="49" charset="0"/>
                </a:rPr>
                <a:t>int</a:t>
              </a:r>
              <a:r>
                <a:rPr lang="en-AU" dirty="0">
                  <a:latin typeface="Consolas" panose="020B0609020204030204" pitchFamily="49" charset="0"/>
                </a:rPr>
                <a:t>&gt;</a:t>
              </a:r>
              <a:endParaRPr lang="en-AU" dirty="0"/>
            </a:p>
          </p:txBody>
        </p:sp>
        <p:sp>
          <p:nvSpPr>
            <p:cNvPr id="57" name="Rectangle 56"/>
            <p:cNvSpPr/>
            <p:nvPr/>
          </p:nvSpPr>
          <p:spPr>
            <a:xfrm>
              <a:off x="6524355" y="4155700"/>
              <a:ext cx="142103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58" name="TextBox 57"/>
            <p:cNvSpPr txBox="1"/>
            <p:nvPr/>
          </p:nvSpPr>
          <p:spPr>
            <a:xfrm>
              <a:off x="8671630" y="4179556"/>
              <a:ext cx="1265731" cy="369332"/>
            </a:xfrm>
            <a:prstGeom prst="rect">
              <a:avLst/>
            </a:prstGeom>
            <a:noFill/>
          </p:spPr>
          <p:txBody>
            <a:bodyPr wrap="square" rtlCol="0">
              <a:spAutoFit/>
            </a:bodyPr>
            <a:lstStyle/>
            <a:p>
              <a:r>
                <a:rPr lang="en-AU" dirty="0">
                  <a:solidFill>
                    <a:schemeClr val="accent6"/>
                  </a:solidFill>
                </a:rPr>
                <a:t>Kind: Type</a:t>
              </a:r>
            </a:p>
          </p:txBody>
        </p:sp>
        <p:cxnSp>
          <p:nvCxnSpPr>
            <p:cNvPr id="59" name="Straight Arrow Connector 58"/>
            <p:cNvCxnSpPr/>
            <p:nvPr/>
          </p:nvCxnSpPr>
          <p:spPr>
            <a:xfrm flipH="1" flipV="1">
              <a:off x="8014127" y="4349761"/>
              <a:ext cx="666593" cy="3164"/>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108121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250"/>
                                        <p:tgtEl>
                                          <p:spTgt spid="67"/>
                                        </p:tgtEl>
                                      </p:cBhvr>
                                    </p:animEffect>
                                  </p:childTnLst>
                                </p:cTn>
                              </p:par>
                              <p:par>
                                <p:cTn id="8" presetID="10" presetClass="entr" presetSubtype="0"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250"/>
                                        <p:tgtEl>
                                          <p:spTgt spid="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250"/>
                                        <p:tgtEl>
                                          <p:spTgt spid="71"/>
                                        </p:tgtEl>
                                      </p:cBhvr>
                                    </p:animEffect>
                                  </p:childTnLst>
                                </p:cTn>
                              </p:par>
                              <p:par>
                                <p:cTn id="16" presetID="10" presetClass="entr" presetSubtype="0" fill="hold" nodeType="withEffect">
                                  <p:stCondLst>
                                    <p:cond delay="0"/>
                                  </p:stCondLst>
                                  <p:childTnLst>
                                    <p:set>
                                      <p:cBhvr>
                                        <p:cTn id="17" dur="1" fill="hold">
                                          <p:stCondLst>
                                            <p:cond delay="0"/>
                                          </p:stCondLst>
                                        </p:cTn>
                                        <p:tgtEl>
                                          <p:spTgt spid="68"/>
                                        </p:tgtEl>
                                        <p:attrNameLst>
                                          <p:attrName>style.visibility</p:attrName>
                                        </p:attrNameLst>
                                      </p:cBhvr>
                                      <p:to>
                                        <p:strVal val="visible"/>
                                      </p:to>
                                    </p:set>
                                    <p:animEffect transition="in" filter="fade">
                                      <p:cBhvr>
                                        <p:cTn id="18" dur="250"/>
                                        <p:tgtEl>
                                          <p:spTgt spid="6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4"/>
                                        </p:tgtEl>
                                        <p:attrNameLst>
                                          <p:attrName>style.visibility</p:attrName>
                                        </p:attrNameLst>
                                      </p:cBhvr>
                                      <p:to>
                                        <p:strVal val="visible"/>
                                      </p:to>
                                    </p:set>
                                    <p:animEffect transition="in" filter="fade">
                                      <p:cBhvr>
                                        <p:cTn id="23" dur="250"/>
                                        <p:tgtEl>
                                          <p:spTgt spid="74"/>
                                        </p:tgtEl>
                                      </p:cBhvr>
                                    </p:animEffect>
                                  </p:childTnLst>
                                </p:cTn>
                              </p:par>
                              <p:par>
                                <p:cTn id="24" presetID="10" presetClass="entr" presetSubtype="0" fill="hold" nodeType="withEffect">
                                  <p:stCondLst>
                                    <p:cond delay="0"/>
                                  </p:stCondLst>
                                  <p:childTnLst>
                                    <p:set>
                                      <p:cBhvr>
                                        <p:cTn id="25" dur="1" fill="hold">
                                          <p:stCondLst>
                                            <p:cond delay="0"/>
                                          </p:stCondLst>
                                        </p:cTn>
                                        <p:tgtEl>
                                          <p:spTgt spid="75"/>
                                        </p:tgtEl>
                                        <p:attrNameLst>
                                          <p:attrName>style.visibility</p:attrName>
                                        </p:attrNameLst>
                                      </p:cBhvr>
                                      <p:to>
                                        <p:strVal val="visible"/>
                                      </p:to>
                                    </p:set>
                                    <p:animEffect transition="in" filter="fade">
                                      <p:cBhvr>
                                        <p:cTn id="26" dur="250"/>
                                        <p:tgtEl>
                                          <p:spTgt spid="7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250"/>
                                        <p:tgtEl>
                                          <p:spTgt spid="72"/>
                                        </p:tgtEl>
                                      </p:cBhvr>
                                    </p:animEffect>
                                  </p:childTnLst>
                                </p:cTn>
                              </p:par>
                              <p:par>
                                <p:cTn id="32" presetID="10" presetClass="entr" presetSubtype="0" fill="hold" nodeType="with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25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Functor</a:t>
            </a:r>
          </a:p>
        </p:txBody>
      </p:sp>
    </p:spTree>
    <p:extLst>
      <p:ext uri="{BB962C8B-B14F-4D97-AF65-F5344CB8AC3E}">
        <p14:creationId xmlns:p14="http://schemas.microsoft.com/office/powerpoint/2010/main" val="26776003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3614</TotalTime>
  <Words>11024</Words>
  <Application>Microsoft Office PowerPoint</Application>
  <PresentationFormat>Widescreen</PresentationFormat>
  <Paragraphs>696</Paragraphs>
  <Slides>46</Slides>
  <Notes>41</Notes>
  <HiddenSlides>7</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46</vt:i4>
      </vt:variant>
    </vt:vector>
  </HeadingPairs>
  <TitlesOfParts>
    <vt:vector size="52" baseType="lpstr">
      <vt:lpstr>Arial</vt:lpstr>
      <vt:lpstr>Calibri</vt:lpstr>
      <vt:lpstr>Calibri Light</vt:lpstr>
      <vt:lpstr>Consolas</vt:lpstr>
      <vt:lpstr>1_Office Theme</vt:lpstr>
      <vt:lpstr>Image</vt:lpstr>
      <vt:lpstr>Functional Programming Patterns</vt:lpstr>
      <vt:lpstr>PowerPoint Presentation</vt:lpstr>
      <vt:lpstr>Who’s behind the beard?</vt:lpstr>
      <vt:lpstr>Why patterns are important</vt:lpstr>
      <vt:lpstr>“Functional programming” is broad</vt:lpstr>
      <vt:lpstr>Refresher: Currying and Functions</vt:lpstr>
      <vt:lpstr>Refresher: Sum Types</vt:lpstr>
      <vt:lpstr>Refresher: Higher-Kinded Types</vt:lpstr>
      <vt:lpstr>Functor</vt:lpstr>
      <vt:lpstr>Functors Life without functors</vt:lpstr>
      <vt:lpstr>Functor Transforming values inside a structure</vt:lpstr>
      <vt:lpstr>Functor Transforming values inside a structure</vt:lpstr>
      <vt:lpstr>Functor Transforming values inside a structure</vt:lpstr>
      <vt:lpstr>Functor A better life with functors</vt:lpstr>
      <vt:lpstr>Functor Functors and Async</vt:lpstr>
      <vt:lpstr>Functor Laws</vt:lpstr>
      <vt:lpstr>Functors in the wild</vt:lpstr>
      <vt:lpstr>What can’t I do without higher kinded types?</vt:lpstr>
      <vt:lpstr>What can’t I do without higher kinded types?</vt:lpstr>
      <vt:lpstr>Applicative</vt:lpstr>
      <vt:lpstr>Applicative Life without applicatives</vt:lpstr>
      <vt:lpstr>Applicative Transforming values and structures together</vt:lpstr>
      <vt:lpstr>Applicative Transforming values and structures together</vt:lpstr>
      <vt:lpstr>Applicative Transforming values and structures together</vt:lpstr>
      <vt:lpstr>Applicative Transforming values and structures together</vt:lpstr>
      <vt:lpstr>Applicative Transforming values and structures together</vt:lpstr>
      <vt:lpstr>Applicative A better life with applicatives</vt:lpstr>
      <vt:lpstr>Applicative Laws</vt:lpstr>
      <vt:lpstr>Applicative Laws</vt:lpstr>
      <vt:lpstr>Applicatives in the wild</vt:lpstr>
      <vt:lpstr>Applicative Applicatives and Async</vt:lpstr>
      <vt:lpstr>Command Line Arguments with Applicatives</vt:lpstr>
      <vt:lpstr>Monads</vt:lpstr>
      <vt:lpstr>Monad Life without Monads</vt:lpstr>
      <vt:lpstr>Monad Transforming values and structures together, more powerfully</vt:lpstr>
      <vt:lpstr>Monad A better life with monads</vt:lpstr>
      <vt:lpstr>Monad Transforming values and structures together, more powerfully</vt:lpstr>
      <vt:lpstr>Monad Monads and Choice/Either</vt:lpstr>
      <vt:lpstr>Monad Transforming values and structures together, more powerfully</vt:lpstr>
      <vt:lpstr>Monad Desugaring F# Async into Binds</vt:lpstr>
      <vt:lpstr>Monads in the wild</vt:lpstr>
      <vt:lpstr>Parsers with Functors, Applicatives and Monads</vt:lpstr>
      <vt:lpstr>Summary</vt:lpstr>
      <vt:lpstr>Where can I learn more?</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Chambers</dc:creator>
  <cp:lastModifiedBy>Daniel Chambers</cp:lastModifiedBy>
  <cp:revision>205</cp:revision>
  <dcterms:created xsi:type="dcterms:W3CDTF">2017-06-27T23:31:41Z</dcterms:created>
  <dcterms:modified xsi:type="dcterms:W3CDTF">2017-08-10T10:04:02Z</dcterms:modified>
</cp:coreProperties>
</file>